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58998DA-4B20-46BE-8195-46CCB728D4A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DF7A5E-215F-49D5-8C0D-5E44A2BE866A}" type="datetimeFigureOut">
              <a:rPr lang="en-US" smtClean="0"/>
              <a:t>4/7/2014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Behavior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kcollins\Local Settings\Temporary Internet Files\Content.IE5\6PFHB1US\MP9004316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267200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7. </a:t>
            </a:r>
            <a:r>
              <a:rPr lang="en-US" sz="3200" u="sng" dirty="0" smtClean="0"/>
              <a:t>Circadian Rhythm</a:t>
            </a:r>
            <a:r>
              <a:rPr lang="en-US" sz="3200" dirty="0" smtClean="0"/>
              <a:t>: behavior based on a 24 hour cycle</a:t>
            </a:r>
          </a:p>
          <a:p>
            <a:pPr marL="114300" indent="0">
              <a:buNone/>
            </a:pPr>
            <a:endParaRPr lang="en-US" sz="3200" dirty="0"/>
          </a:p>
        </p:txBody>
      </p:sp>
      <p:pic>
        <p:nvPicPr>
          <p:cNvPr id="3074" name="Picture 2" descr="http://praisemoves.com/wp-content/uploads/2013/08/circadian-rhythm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338018" cy="38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dn2.kidsdiscover.com/wp-content/uploads/2012/1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584699" cy="30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772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8. </a:t>
            </a:r>
            <a:r>
              <a:rPr lang="en-US" sz="3200" u="sng" dirty="0" smtClean="0"/>
              <a:t>Migration</a:t>
            </a:r>
            <a:r>
              <a:rPr lang="en-US" sz="3200" dirty="0" smtClean="0"/>
              <a:t>: behavior that occurs seasonally or yearly, stimulated by changes in day length</a:t>
            </a:r>
          </a:p>
          <a:p>
            <a:r>
              <a:rPr lang="en-US" sz="3200" dirty="0" smtClean="0"/>
              <a:t>Navigation results from the learned behavior of geographical cues</a:t>
            </a:r>
            <a:endParaRPr lang="en-US" sz="3200" dirty="0"/>
          </a:p>
        </p:txBody>
      </p:sp>
      <p:pic>
        <p:nvPicPr>
          <p:cNvPr id="4098" name="Picture 2" descr="http://upload.wikimedia.org/wikipedia/commons/thumb/7/75/Migrationroutes.svg/1500px-Migrationrout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343400" cy="40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066800"/>
            <a:ext cx="8839201" cy="533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9. </a:t>
            </a:r>
            <a:r>
              <a:rPr lang="en-US" sz="3200" u="sng" dirty="0" smtClean="0"/>
              <a:t>Hibernation</a:t>
            </a:r>
            <a:r>
              <a:rPr lang="en-US" sz="3200" dirty="0" smtClean="0"/>
              <a:t>: reduced metabolism during very cold temperature change</a:t>
            </a:r>
          </a:p>
          <a:p>
            <a:r>
              <a:rPr lang="en-US" sz="3200" dirty="0" smtClean="0"/>
              <a:t>Results in lower body temperatures and less activity to conserve body fat</a:t>
            </a:r>
          </a:p>
          <a:p>
            <a:r>
              <a:rPr lang="en-US" sz="3200" dirty="0"/>
              <a:t>O</a:t>
            </a:r>
            <a:r>
              <a:rPr lang="en-US" sz="3200" dirty="0" smtClean="0"/>
              <a:t>ccurs in small rodents, and some large</a:t>
            </a:r>
          </a:p>
          <a:p>
            <a:pPr marL="114300" indent="0">
              <a:buNone/>
            </a:pPr>
            <a:r>
              <a:rPr lang="en-US" sz="3200" dirty="0" smtClean="0"/>
              <a:t> mammals</a:t>
            </a:r>
            <a:endParaRPr lang="en-US" sz="3200" dirty="0"/>
          </a:p>
        </p:txBody>
      </p:sp>
      <p:pic>
        <p:nvPicPr>
          <p:cNvPr id="5122" name="Picture 2" descr="http://ichef.bbci.co.uk/naturelibrary/images/ic/credit/640x395/h/hi/hibernation/hibernati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03" y="4343400"/>
            <a:ext cx="3873661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joeyfullystated.files.wordpress.com/2013/12/hibern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410899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7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10. </a:t>
            </a:r>
            <a:r>
              <a:rPr lang="en-US" sz="3200" u="sng" dirty="0" smtClean="0"/>
              <a:t>Estivation</a:t>
            </a:r>
            <a:r>
              <a:rPr lang="en-US" sz="3200" dirty="0" smtClean="0"/>
              <a:t>: reduced metabolism during very hot temperature change</a:t>
            </a:r>
          </a:p>
          <a:p>
            <a:r>
              <a:rPr lang="en-US" sz="3200" dirty="0" smtClean="0"/>
              <a:t>Periods of inactivity due to high heat and arid conditions</a:t>
            </a:r>
          </a:p>
          <a:p>
            <a:r>
              <a:rPr lang="en-US" sz="3200" dirty="0" smtClean="0"/>
              <a:t>Occurs in reptiles, fish, </a:t>
            </a:r>
          </a:p>
          <a:p>
            <a:pPr marL="114300" indent="0">
              <a:buNone/>
            </a:pPr>
            <a:r>
              <a:rPr lang="en-US" sz="3200" dirty="0" smtClean="0"/>
              <a:t>birds, and some </a:t>
            </a:r>
          </a:p>
          <a:p>
            <a:pPr marL="114300" indent="0">
              <a:buNone/>
            </a:pPr>
            <a:r>
              <a:rPr lang="en-US" sz="3200" dirty="0" smtClean="0"/>
              <a:t>invertebrates</a:t>
            </a:r>
          </a:p>
          <a:p>
            <a:endParaRPr lang="en-US" sz="3200" dirty="0"/>
          </a:p>
        </p:txBody>
      </p:sp>
      <p:pic>
        <p:nvPicPr>
          <p:cNvPr id="6146" name="Picture 2" descr="http://classconnection.s3.amazonaws.com/436/flashcards/2703436/png/estivation13609880694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6516"/>
            <a:ext cx="4315402" cy="336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696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Behaviors that are modified through practice or experience</a:t>
            </a:r>
          </a:p>
          <a:p>
            <a:r>
              <a:rPr lang="en-US" sz="3200" dirty="0" smtClean="0"/>
              <a:t>Often taught through social activity with others or repeated experience with a stimulus</a:t>
            </a:r>
            <a:endParaRPr lang="en-US" sz="3200" dirty="0"/>
          </a:p>
        </p:txBody>
      </p:sp>
      <p:pic>
        <p:nvPicPr>
          <p:cNvPr id="7170" name="Picture 2" descr="http://static.guim.co.uk/sys-images/Guardian/About/General/2012/3/5/1330961523992/A-boy-tying-his-shoelaces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1. </a:t>
            </a:r>
            <a:r>
              <a:rPr lang="en-US" sz="3200" u="sng" dirty="0" smtClean="0"/>
              <a:t>Habituation</a:t>
            </a:r>
            <a:r>
              <a:rPr lang="en-US" sz="3200" smtClean="0"/>
              <a:t>: </a:t>
            </a:r>
            <a:r>
              <a:rPr lang="en-US" sz="3200" smtClean="0"/>
              <a:t>not </a:t>
            </a:r>
            <a:r>
              <a:rPr lang="en-US" sz="3200" dirty="0" smtClean="0"/>
              <a:t>responding to a repeated stimulus</a:t>
            </a:r>
            <a:endParaRPr lang="en-US" sz="3200" dirty="0"/>
          </a:p>
        </p:txBody>
      </p:sp>
      <p:pic>
        <p:nvPicPr>
          <p:cNvPr id="8196" name="Picture 4" descr="http://www.myteenagewerewolf.com/home/lauren/public_html/wp-content/uploads/2011/07/Airplan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4127500" cy="27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janegoodall.org/sites/default/files/images/Jane_Galaha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2972573"/>
            <a:ext cx="2584450" cy="37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2. </a:t>
            </a:r>
            <a:r>
              <a:rPr lang="en-US" sz="3200" u="sng" dirty="0" smtClean="0"/>
              <a:t>Imprinting</a:t>
            </a:r>
            <a:r>
              <a:rPr lang="en-US" sz="3200" dirty="0" smtClean="0"/>
              <a:t>: forming a social attachment during a critical period</a:t>
            </a:r>
          </a:p>
          <a:p>
            <a:r>
              <a:rPr lang="en-US" sz="3200" dirty="0" smtClean="0"/>
              <a:t>Usually associated with birds</a:t>
            </a:r>
            <a:endParaRPr lang="en-US" sz="3200" dirty="0"/>
          </a:p>
        </p:txBody>
      </p:sp>
      <p:pic>
        <p:nvPicPr>
          <p:cNvPr id="4" name="Picture 3" descr="51-09-LorenzAndGe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743200"/>
            <a:ext cx="2667000" cy="3471149"/>
          </a:xfrm>
          <a:prstGeom prst="rect">
            <a:avLst/>
          </a:prstGeom>
        </p:spPr>
      </p:pic>
      <p:pic>
        <p:nvPicPr>
          <p:cNvPr id="5" name="Picture 4" descr="51-09x-GeeseImprin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657600"/>
            <a:ext cx="4191000" cy="27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0000" cy="1143000"/>
          </a:xfrm>
        </p:spPr>
        <p:txBody>
          <a:bodyPr/>
          <a:lstStyle/>
          <a:p>
            <a:r>
              <a:rPr lang="en-US" dirty="0" smtClean="0"/>
              <a:t>Learned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8486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3. </a:t>
            </a:r>
            <a:r>
              <a:rPr lang="en-US" sz="3200" u="sng" dirty="0" smtClean="0"/>
              <a:t>Operant Conditioning</a:t>
            </a:r>
            <a:r>
              <a:rPr lang="en-US" sz="3200" dirty="0" smtClean="0"/>
              <a:t>: (aka Trial and Error) learning that results from receiving a reward/punishment for a particular response</a:t>
            </a:r>
          </a:p>
          <a:p>
            <a:r>
              <a:rPr lang="en-US" sz="3200" dirty="0" smtClean="0"/>
              <a:t>Can be related to </a:t>
            </a:r>
            <a:r>
              <a:rPr lang="en-US" sz="3200" dirty="0" smtClean="0">
                <a:solidFill>
                  <a:srgbClr val="FF0000"/>
                </a:solidFill>
              </a:rPr>
              <a:t>motivation</a:t>
            </a:r>
            <a:r>
              <a:rPr lang="en-US" sz="3200" dirty="0" smtClean="0"/>
              <a:t>, an internal need that causes action</a:t>
            </a:r>
            <a:endParaRPr lang="en-US" sz="3200" dirty="0"/>
          </a:p>
        </p:txBody>
      </p:sp>
      <p:pic>
        <p:nvPicPr>
          <p:cNvPr id="1026" name="Picture 2" descr="http://www.motivationhacker.com/wp-content/uploads/2012/10/motiv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962400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fineartamerica.com/images-medium-large-5/9-good-dog-bad-dog-rhodes-rums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432300" cy="26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Operant Conditioning Diagram</a:t>
            </a:r>
            <a:endParaRPr lang="en-US" dirty="0"/>
          </a:p>
        </p:txBody>
      </p:sp>
      <p:pic>
        <p:nvPicPr>
          <p:cNvPr id="2050" name="Picture 2" descr="http://classofmotivation.files.wordpress.com/2011/11/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239000" cy="54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9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7724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4. </a:t>
            </a:r>
            <a:r>
              <a:rPr lang="en-US" sz="3200" u="sng" dirty="0" smtClean="0"/>
              <a:t>Classical Conditioning</a:t>
            </a:r>
            <a:r>
              <a:rPr lang="en-US" sz="3200" dirty="0" smtClean="0"/>
              <a:t>: learning to respond to a stimulus that would not normally produce that response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8589"/>
          <a:stretch>
            <a:fillRect/>
          </a:stretch>
        </p:blipFill>
        <p:spPr bwMode="auto">
          <a:xfrm>
            <a:off x="2667000" y="2895600"/>
            <a:ext cx="5715000" cy="372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nobelprize.org/nobel_prizes/medicine/laureates/1904/pavl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0236"/>
            <a:ext cx="15430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Ivan Pavlov’s Experiment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2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behavior is anything an organism does in response to a stimulus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pPr marL="114300" indent="0">
              <a:buNone/>
            </a:pPr>
            <a:endParaRPr lang="en-US" sz="3200" dirty="0"/>
          </a:p>
          <a:p>
            <a:r>
              <a:rPr lang="en-US" sz="3200" dirty="0" smtClean="0"/>
              <a:t>Behavior patterns have an adaptive value to increase chances of survival (natural selection)</a:t>
            </a:r>
            <a:endParaRPr lang="en-US" sz="3200" dirty="0"/>
          </a:p>
        </p:txBody>
      </p:sp>
      <p:pic>
        <p:nvPicPr>
          <p:cNvPr id="4" name="Picture 4" descr="MPj040004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18" y="2209800"/>
            <a:ext cx="1905000" cy="126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Pj040004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27" y="3581400"/>
            <a:ext cx="1938848" cy="129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Cj042807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11569"/>
            <a:ext cx="115509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MCj04257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46" y="3718574"/>
            <a:ext cx="990600" cy="101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657600" y="2514600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29891" y="3960982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5. </a:t>
            </a:r>
            <a:r>
              <a:rPr lang="en-US" sz="3200" u="sng" dirty="0" smtClean="0"/>
              <a:t>Insight</a:t>
            </a:r>
            <a:r>
              <a:rPr lang="en-US" sz="3200" dirty="0" smtClean="0"/>
              <a:t>: learning where an organism uses prior experience in order to respond to a new situation</a:t>
            </a:r>
            <a:endParaRPr lang="en-US" sz="3200" dirty="0"/>
          </a:p>
        </p:txBody>
      </p:sp>
      <p:pic>
        <p:nvPicPr>
          <p:cNvPr id="4098" name="Picture 2" descr="http://js13kgames.com/games/lock-puzzle/_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78536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1-13-RavenProblemSolv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82069" y="2590800"/>
            <a:ext cx="2602294" cy="39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4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(AKA Inherited Behavior)</a:t>
            </a:r>
            <a:endParaRPr lang="en-US" sz="3200" dirty="0"/>
          </a:p>
          <a:p>
            <a:r>
              <a:rPr lang="en-US" sz="3200" dirty="0" smtClean="0"/>
              <a:t>Represents a behavior that is genetically programmed</a:t>
            </a:r>
          </a:p>
          <a:p>
            <a:r>
              <a:rPr lang="en-US" sz="3200" dirty="0" smtClean="0"/>
              <a:t>Organisms know how to react to a situation without ever encountering that stimulus before</a:t>
            </a:r>
          </a:p>
          <a:p>
            <a:endParaRPr lang="en-US" sz="3200" dirty="0"/>
          </a:p>
        </p:txBody>
      </p:sp>
      <p:pic>
        <p:nvPicPr>
          <p:cNvPr id="1026" name="Picture 2" descr="http://cdn-www.cracked.com/articleimages/ob/Spider_web_with_dew_drops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3814367" cy="2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648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Spiders know how to spin a web to survive without ever being taught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yankees.lhblogs.com/files/2008/11/300_10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0953"/>
            <a:ext cx="2514600" cy="25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1. </a:t>
            </a:r>
            <a:r>
              <a:rPr lang="en-US" sz="3200" u="sng" dirty="0" smtClean="0"/>
              <a:t>Reflex</a:t>
            </a:r>
            <a:r>
              <a:rPr lang="en-US" sz="3200" dirty="0" smtClean="0"/>
              <a:t>: a simple automatic response that involves no conscious control</a:t>
            </a:r>
          </a:p>
          <a:p>
            <a:r>
              <a:rPr lang="en-US" sz="3200" dirty="0" smtClean="0"/>
              <a:t>Can be beneficial in a “flight or fight” response</a:t>
            </a:r>
          </a:p>
          <a:p>
            <a:r>
              <a:rPr lang="en-US" sz="3200" dirty="0" smtClean="0"/>
              <a:t>Controlled by hormones</a:t>
            </a:r>
            <a:endParaRPr lang="en-US" sz="3200" dirty="0"/>
          </a:p>
        </p:txBody>
      </p:sp>
      <p:pic>
        <p:nvPicPr>
          <p:cNvPr id="3074" name="Picture 2" descr="http://meded.ucsd.edu/clinicalmed/neuro_patellar_refl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2247838" cy="29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8" y="13716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 smtClean="0"/>
              <a:t>2. </a:t>
            </a:r>
            <a:r>
              <a:rPr lang="en-US" sz="3200" u="sng" dirty="0" smtClean="0"/>
              <a:t>Instinct</a:t>
            </a:r>
            <a:r>
              <a:rPr lang="en-US" sz="3200" dirty="0" smtClean="0"/>
              <a:t>: a complex pattern of behavior to help you react to a stimulus</a:t>
            </a:r>
          </a:p>
          <a:p>
            <a:r>
              <a:rPr lang="en-US" sz="3200" dirty="0" smtClean="0"/>
              <a:t>Takes more time and thought than a reflex</a:t>
            </a:r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8548" y="3276600"/>
            <a:ext cx="7924800" cy="3048000"/>
            <a:chOff x="0" y="2971800"/>
            <a:chExt cx="9144000" cy="3581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265" y="3124200"/>
              <a:ext cx="866273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5" descr="5713933608_535a01c6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971800"/>
              <a:ext cx="5016747" cy="3581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313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3. </a:t>
            </a:r>
            <a:r>
              <a:rPr lang="en-US" sz="3200" u="sng" dirty="0" smtClean="0"/>
              <a:t>Courtship behavior</a:t>
            </a:r>
            <a:r>
              <a:rPr lang="en-US" sz="3200" dirty="0" smtClean="0"/>
              <a:t>: carried out before the male and female partners mate</a:t>
            </a:r>
          </a:p>
          <a:p>
            <a:r>
              <a:rPr lang="en-US" sz="3200" dirty="0" smtClean="0"/>
              <a:t>Allows for recognition of the same species</a:t>
            </a:r>
            <a:endParaRPr lang="en-US" sz="3200" dirty="0"/>
          </a:p>
        </p:txBody>
      </p:sp>
      <p:pic>
        <p:nvPicPr>
          <p:cNvPr id="4" name="Picture 3" descr="51-19-SnakesRitualWrest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269673"/>
            <a:ext cx="3810000" cy="2547938"/>
          </a:xfrm>
          <a:prstGeom prst="rect">
            <a:avLst/>
          </a:prstGeom>
        </p:spPr>
      </p:pic>
      <p:pic>
        <p:nvPicPr>
          <p:cNvPr id="4098" name="Picture 2" descr="http://www.geekydump.com/wp-content/uploads/2013/01/ma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9" y="3886200"/>
            <a:ext cx="4590761" cy="259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4. </a:t>
            </a:r>
            <a:r>
              <a:rPr lang="en-US" sz="3200" u="sng" dirty="0" smtClean="0"/>
              <a:t>Territoriality</a:t>
            </a:r>
            <a:r>
              <a:rPr lang="en-US" sz="3200" dirty="0" smtClean="0"/>
              <a:t>: the defense of a physical space</a:t>
            </a:r>
          </a:p>
          <a:p>
            <a:r>
              <a:rPr lang="en-US" sz="3200" dirty="0" smtClean="0"/>
              <a:t>Meant to reduce conflict and competition by marking off habitat and resource space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Pheromones</a:t>
            </a:r>
            <a:r>
              <a:rPr lang="en-US" sz="3200" dirty="0" smtClean="0"/>
              <a:t> are chemical signals used to “mark” a territory</a:t>
            </a:r>
            <a:endParaRPr lang="en-US" sz="3200" dirty="0"/>
          </a:p>
        </p:txBody>
      </p:sp>
      <p:pic>
        <p:nvPicPr>
          <p:cNvPr id="5122" name="Picture 2" descr="http://scienceblogs.com/thoughtfulanimal/wp-content/blogs.dir/351/files/2012/04/i-ee956f7073133e7224aef9c56190c38f-peeing%20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68486"/>
            <a:ext cx="33147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RhNB98uzgcBffhC9SfE9zp6TMCoTPNg0pY82BXYUbrK8Eb8f-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" y="4495800"/>
            <a:ext cx="4223611" cy="21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143000"/>
          </a:xfrm>
        </p:spPr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8486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5. </a:t>
            </a:r>
            <a:r>
              <a:rPr lang="en-US" sz="3200" u="sng" dirty="0" smtClean="0"/>
              <a:t>Aggressive Behavior</a:t>
            </a:r>
            <a:r>
              <a:rPr lang="en-US" sz="3200" dirty="0" smtClean="0"/>
              <a:t>: the means by which an animal defends its territory</a:t>
            </a:r>
          </a:p>
          <a:p>
            <a:r>
              <a:rPr lang="en-US" sz="3200" dirty="0" smtClean="0"/>
              <a:t>Can be used to protect food and water resources or young offspring</a:t>
            </a:r>
            <a:endParaRPr lang="en-US" sz="3200" dirty="0"/>
          </a:p>
        </p:txBody>
      </p:sp>
      <p:pic>
        <p:nvPicPr>
          <p:cNvPr id="1026" name="Picture 2" descr="http://www.noupe.com/wp-content/uploads/2010/10/tiga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39838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dditmirror.cc/cache/websites/genypost.com_8inc5/genypost.com/images/animals-protect-their-youn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91349"/>
            <a:ext cx="4419600" cy="26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278417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6. </a:t>
            </a:r>
            <a:r>
              <a:rPr lang="en-US" sz="3200" u="sng" dirty="0" smtClean="0"/>
              <a:t>Dominance Hierarchy</a:t>
            </a:r>
            <a:r>
              <a:rPr lang="en-US" sz="3200" dirty="0" smtClean="0"/>
              <a:t>: a form of social ranking within a group</a:t>
            </a:r>
          </a:p>
          <a:p>
            <a:r>
              <a:rPr lang="en-US" sz="3200" dirty="0" smtClean="0"/>
              <a:t>Formation of the hierarchy is innate, but individuals must </a:t>
            </a:r>
            <a:r>
              <a:rPr lang="en-US" sz="3200" i="1" dirty="0" smtClean="0"/>
              <a:t>learn</a:t>
            </a:r>
            <a:r>
              <a:rPr lang="en-US" sz="3200" dirty="0" smtClean="0"/>
              <a:t> their position</a:t>
            </a:r>
            <a:endParaRPr lang="en-US" sz="3200" dirty="0"/>
          </a:p>
        </p:txBody>
      </p:sp>
      <p:pic>
        <p:nvPicPr>
          <p:cNvPr id="2050" name="Picture 2" descr="http://lh4.ggpht.com/__zoKJ77EvEc/S1ckb-K9xEI/AAAAAAAACbE/aH6H8o36p70/snow-monkeys%20(7)%5b2%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2375"/>
            <a:ext cx="4092864" cy="264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igokudani-yaenkoen.co.jp/japanese/img/IMG_6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7" y="3813799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ivingwithwolves.org/images/Gallery_Images/Heirarchy/WS4_0134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78717"/>
            <a:ext cx="3810000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</TotalTime>
  <Words>491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Animal Behavior</vt:lpstr>
      <vt:lpstr>What is behavior?</vt:lpstr>
      <vt:lpstr>Innate Behavior</vt:lpstr>
      <vt:lpstr>Innate Behavior</vt:lpstr>
      <vt:lpstr>Innate Behavior</vt:lpstr>
      <vt:lpstr>Innate Behavior</vt:lpstr>
      <vt:lpstr>Innate Behavior</vt:lpstr>
      <vt:lpstr>Innate Behavior</vt:lpstr>
      <vt:lpstr>Innate Behavior</vt:lpstr>
      <vt:lpstr>Innate Behavior</vt:lpstr>
      <vt:lpstr>Innate Behavior</vt:lpstr>
      <vt:lpstr>Innate Behavior</vt:lpstr>
      <vt:lpstr>Innate Behavior</vt:lpstr>
      <vt:lpstr>Learned Behaviors</vt:lpstr>
      <vt:lpstr>Learned Behavior</vt:lpstr>
      <vt:lpstr>Learned Behavior</vt:lpstr>
      <vt:lpstr>Learned Behavior</vt:lpstr>
      <vt:lpstr>Operant Conditioning Diagram</vt:lpstr>
      <vt:lpstr>Learned Behavior</vt:lpstr>
      <vt:lpstr>Learned Behavior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Behavior</dc:title>
  <dc:creator>Roger</dc:creator>
  <cp:lastModifiedBy>Roger</cp:lastModifiedBy>
  <cp:revision>17</cp:revision>
  <dcterms:created xsi:type="dcterms:W3CDTF">2014-03-26T12:33:18Z</dcterms:created>
  <dcterms:modified xsi:type="dcterms:W3CDTF">2014-04-07T12:58:48Z</dcterms:modified>
</cp:coreProperties>
</file>