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8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E1AB-7170-4440-9407-7DC6725341B2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1F934-514D-4753-914F-8BE84D42C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3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1F934-514D-4753-914F-8BE84D42C17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7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AB8A49-DA73-46B0-87D9-79F05BA65E3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61A150-1ACF-4BC9-92CD-0B233225820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8A49-DA73-46B0-87D9-79F05BA65E3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150-1ACF-4BC9-92CD-0B23322582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8A49-DA73-46B0-87D9-79F05BA65E3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61A150-1ACF-4BC9-92CD-0B23322582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8A49-DA73-46B0-87D9-79F05BA65E3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150-1ACF-4BC9-92CD-0B23322582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AB8A49-DA73-46B0-87D9-79F05BA65E3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F61A150-1ACF-4BC9-92CD-0B23322582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8A49-DA73-46B0-87D9-79F05BA65E3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150-1ACF-4BC9-92CD-0B23322582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8A49-DA73-46B0-87D9-79F05BA65E3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150-1ACF-4BC9-92CD-0B23322582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8A49-DA73-46B0-87D9-79F05BA65E3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150-1ACF-4BC9-92CD-0B233225820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8A49-DA73-46B0-87D9-79F05BA65E3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150-1ACF-4BC9-92CD-0B23322582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8A49-DA73-46B0-87D9-79F05BA65E3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61A150-1ACF-4BC9-92CD-0B23322582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8A49-DA73-46B0-87D9-79F05BA65E3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A150-1ACF-4BC9-92CD-0B23322582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BAB8A49-DA73-46B0-87D9-79F05BA65E3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F61A150-1ACF-4BC9-92CD-0B23322582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&amp;esrc=s&amp;frm=1&amp;source=images&amp;cd=&amp;cad=rja&amp;uact=8&amp;docid=LxSWpx-IleAy2M&amp;tbnid=CR9QcS1Kxm6zSM:&amp;ved=0CAUQjRw&amp;url=http://www.biologyjunction.com/invertebrate_notes.htm&amp;ei=Sg8zU9iWM-zIsATut4KABw&amp;psig=AFQjCNEWgdUfMwgyUvGchv202T2Ty_PICw&amp;ust=139594157719661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200400"/>
            <a:ext cx="4419600" cy="1066800"/>
          </a:xfrm>
        </p:spPr>
        <p:txBody>
          <a:bodyPr>
            <a:noAutofit/>
          </a:bodyPr>
          <a:lstStyle/>
          <a:p>
            <a:pPr algn="r"/>
            <a:r>
              <a:rPr lang="en-US" sz="2400" dirty="0" smtClean="0"/>
              <a:t>General Characteristics, Development, Classification Groups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6096000" cy="1900560"/>
          </a:xfrm>
        </p:spPr>
        <p:txBody>
          <a:bodyPr/>
          <a:lstStyle/>
          <a:p>
            <a:r>
              <a:rPr lang="en-US" sz="6000" dirty="0" smtClean="0"/>
              <a:t>Animals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627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59436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800" dirty="0" smtClean="0"/>
              <a:t>Groups of worms are divided into 3 types according to their internal body structure:</a:t>
            </a:r>
          </a:p>
          <a:p>
            <a:pPr marL="18288" indent="0">
              <a:buNone/>
            </a:pPr>
            <a:endParaRPr lang="en-US" sz="2800" dirty="0"/>
          </a:p>
          <a:p>
            <a:pPr marL="18288" indent="0">
              <a:buNone/>
            </a:pPr>
            <a:r>
              <a:rPr lang="en-US" sz="2800" dirty="0" smtClean="0"/>
              <a:t>1. </a:t>
            </a:r>
            <a:r>
              <a:rPr lang="en-US" sz="2800" u="sng" dirty="0" err="1" smtClean="0"/>
              <a:t>Aceolomates</a:t>
            </a:r>
            <a:r>
              <a:rPr lang="en-US" sz="2800" dirty="0" smtClean="0"/>
              <a:t>: </a:t>
            </a:r>
          </a:p>
          <a:p>
            <a:pPr marL="18288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no body cavity or coelom</a:t>
            </a:r>
          </a:p>
          <a:p>
            <a:pPr marL="18288" indent="0">
              <a:buNone/>
            </a:pPr>
            <a:r>
              <a:rPr lang="en-US" sz="2800" dirty="0" smtClean="0"/>
              <a:t>2. </a:t>
            </a:r>
            <a:r>
              <a:rPr lang="en-US" sz="2800" u="sng" dirty="0" err="1" smtClean="0"/>
              <a:t>Pseudocoelomate</a:t>
            </a:r>
            <a:r>
              <a:rPr lang="en-US" sz="2800" dirty="0" smtClean="0"/>
              <a:t>: </a:t>
            </a:r>
          </a:p>
          <a:p>
            <a:pPr marL="18288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body cavity partially lined </a:t>
            </a:r>
          </a:p>
          <a:p>
            <a:pPr marL="18288" indent="0">
              <a:buNone/>
            </a:pPr>
            <a:r>
              <a:rPr lang="en-US" sz="2800" dirty="0" smtClean="0"/>
              <a:t>3. </a:t>
            </a:r>
            <a:r>
              <a:rPr lang="en-US" sz="2800" u="sng" dirty="0" smtClean="0"/>
              <a:t>Coelomate</a:t>
            </a:r>
            <a:r>
              <a:rPr lang="en-US" sz="2800" dirty="0" smtClean="0"/>
              <a:t>:</a:t>
            </a:r>
          </a:p>
          <a:p>
            <a:pPr marL="18288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body cavity completed </a:t>
            </a:r>
          </a:p>
          <a:p>
            <a:pPr marL="18288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lined</a:t>
            </a:r>
          </a:p>
          <a:p>
            <a:pPr marL="18288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endParaRPr lang="en-US" sz="2800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914400"/>
          </a:xfrm>
        </p:spPr>
        <p:txBody>
          <a:bodyPr/>
          <a:lstStyle/>
          <a:p>
            <a:r>
              <a:rPr lang="en-US" dirty="0" smtClean="0"/>
              <a:t>Bilateral symmetry Body Cavities</a:t>
            </a:r>
            <a:endParaRPr lang="en-US" dirty="0"/>
          </a:p>
        </p:txBody>
      </p:sp>
      <p:pic>
        <p:nvPicPr>
          <p:cNvPr id="1026" name="Picture 2" descr="http://www.thaigoodview.com/files/u31709/b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90700"/>
            <a:ext cx="360426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1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Fertilization of the egg cell by a sperm cell results in a zygote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development</a:t>
            </a:r>
            <a:endParaRPr lang="en-US" dirty="0"/>
          </a:p>
        </p:txBody>
      </p:sp>
      <p:pic>
        <p:nvPicPr>
          <p:cNvPr id="4" name="Picture 2" descr="http://www.daviddarling.info/images/fertilization_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909455"/>
            <a:ext cx="3581400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37338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The zygote produced carries genetic information from both parents.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0070" indent="-514350">
              <a:buAutoNum type="arabicPeriod"/>
            </a:pPr>
            <a:r>
              <a:rPr lang="en-US" sz="3200" dirty="0" smtClean="0"/>
              <a:t>The zygote cell divides through mitosis to create a hollow ball of cells called a </a:t>
            </a:r>
            <a:r>
              <a:rPr lang="en-US" sz="3200" u="sng" dirty="0" smtClean="0"/>
              <a:t>blastula</a:t>
            </a:r>
            <a:endParaRPr lang="en-US" sz="3200" dirty="0" smtClean="0"/>
          </a:p>
          <a:p>
            <a:pPr marL="45720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Development</a:t>
            </a:r>
            <a:endParaRPr lang="en-US" dirty="0"/>
          </a:p>
        </p:txBody>
      </p:sp>
      <p:pic>
        <p:nvPicPr>
          <p:cNvPr id="4" name="Picture 3" descr="47-06-Cleav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382878"/>
            <a:ext cx="8711184" cy="28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7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The blastula is </a:t>
            </a:r>
          </a:p>
          <a:p>
            <a:pPr marL="45720" indent="0">
              <a:buNone/>
            </a:pPr>
            <a:r>
              <a:rPr lang="en-US" sz="3200" dirty="0" smtClean="0"/>
              <a:t>made of identical, </a:t>
            </a:r>
          </a:p>
          <a:p>
            <a:pPr marL="45720" indent="0">
              <a:buNone/>
            </a:pPr>
            <a:r>
              <a:rPr lang="en-US" sz="3200" b="1" dirty="0" smtClean="0"/>
              <a:t>unspecialized</a:t>
            </a:r>
            <a:r>
              <a:rPr lang="en-US" sz="3200" dirty="0" smtClean="0"/>
              <a:t> cells</a:t>
            </a:r>
          </a:p>
          <a:p>
            <a:pPr marL="45720" indent="0">
              <a:buNone/>
            </a:pPr>
            <a:r>
              <a:rPr lang="en-US" sz="3200" dirty="0" smtClean="0"/>
              <a:t> called embryonic </a:t>
            </a:r>
          </a:p>
          <a:p>
            <a:pPr marL="45720" indent="0">
              <a:buNone/>
            </a:pPr>
            <a:r>
              <a:rPr lang="en-US" sz="3200" u="sng" dirty="0" smtClean="0"/>
              <a:t>stem cells</a:t>
            </a:r>
          </a:p>
          <a:p>
            <a:pPr marL="45720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development</a:t>
            </a:r>
            <a:endParaRPr lang="en-US" dirty="0"/>
          </a:p>
        </p:txBody>
      </p:sp>
      <p:pic>
        <p:nvPicPr>
          <p:cNvPr id="7170" name="Picture 2" descr="http://www.csa.com/discoveryguides/stemcell/images/plu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265715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649709"/>
            <a:ext cx="4114800" cy="1938992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Stem cells are valuable to researchers because they have the ability to be “trained” to become any type of specialized cell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2. Cells continue to divide</a:t>
            </a:r>
          </a:p>
          <a:p>
            <a:pPr marL="45720" indent="0">
              <a:buNone/>
            </a:pPr>
            <a:r>
              <a:rPr lang="en-US" sz="3200" dirty="0" smtClean="0"/>
              <a:t> by mitosis and then one</a:t>
            </a:r>
          </a:p>
          <a:p>
            <a:pPr marL="45720" indent="0">
              <a:buNone/>
            </a:pPr>
            <a:r>
              <a:rPr lang="en-US" sz="3200" dirty="0" smtClean="0"/>
              <a:t> side folds inward to form</a:t>
            </a:r>
          </a:p>
          <a:p>
            <a:pPr marL="45720" indent="0">
              <a:buNone/>
            </a:pPr>
            <a:r>
              <a:rPr lang="en-US" sz="3200" dirty="0" smtClean="0"/>
              <a:t> a </a:t>
            </a:r>
            <a:r>
              <a:rPr lang="en-US" sz="3200" u="sng" dirty="0" smtClean="0"/>
              <a:t>gastrula</a:t>
            </a:r>
            <a:endParaRPr lang="en-US" sz="3200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development</a:t>
            </a:r>
            <a:endParaRPr lang="en-US" dirty="0"/>
          </a:p>
        </p:txBody>
      </p:sp>
      <p:pic>
        <p:nvPicPr>
          <p:cNvPr id="4" name="Picture 2" descr="http://www.bio.miami.edu/dana/pix/gastr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1927" y="1641764"/>
            <a:ext cx="3071192" cy="5000879"/>
          </a:xfrm>
          <a:prstGeom prst="rect">
            <a:avLst/>
          </a:prstGeom>
          <a:noFill/>
        </p:spPr>
      </p:pic>
      <p:pic>
        <p:nvPicPr>
          <p:cNvPr id="8194" name="Picture 2" descr="http://chsweb.lr.k12.nj.us/mstanley/outlines/animals/antax/image5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42203"/>
            <a:ext cx="4989736" cy="222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3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3. The layers of the gastrula start to differentiate into different germ layers:</a:t>
            </a:r>
          </a:p>
          <a:p>
            <a:pPr marL="45720" indent="0">
              <a:buNone/>
            </a:pPr>
            <a:endParaRPr lang="en-US" sz="3200" dirty="0"/>
          </a:p>
          <a:p>
            <a:pPr marL="45720" indent="0">
              <a:buNone/>
            </a:pPr>
            <a:r>
              <a:rPr lang="en-US" sz="3200" u="sng" dirty="0" smtClean="0"/>
              <a:t>Ectoderm</a:t>
            </a:r>
            <a:r>
              <a:rPr lang="en-US" sz="3200" dirty="0" smtClean="0"/>
              <a:t>: outer layer</a:t>
            </a:r>
          </a:p>
          <a:p>
            <a:pPr>
              <a:buFont typeface="Wingdings" pitchFamily="2" charset="2"/>
              <a:buChar char="à"/>
            </a:pPr>
            <a:r>
              <a:rPr lang="en-US" sz="3200" dirty="0" smtClean="0">
                <a:sym typeface="Wingdings" panose="05000000000000000000" pitchFamily="2" charset="2"/>
              </a:rPr>
              <a:t>Produces </a:t>
            </a: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skin</a:t>
            </a:r>
            <a:r>
              <a:rPr lang="en-US" sz="3200" dirty="0" smtClean="0">
                <a:sym typeface="Wingdings" panose="05000000000000000000" pitchFamily="2" charset="2"/>
              </a:rPr>
              <a:t> and</a:t>
            </a:r>
          </a:p>
          <a:p>
            <a:pPr marL="45720" indent="0">
              <a:buNone/>
            </a:pPr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ervous </a:t>
            </a:r>
            <a:r>
              <a:rPr lang="en-US" sz="3200" dirty="0" smtClean="0">
                <a:sym typeface="Wingdings" panose="05000000000000000000" pitchFamily="2" charset="2"/>
              </a:rPr>
              <a:t>system tissues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development</a:t>
            </a:r>
            <a:endParaRPr lang="en-US" dirty="0"/>
          </a:p>
        </p:txBody>
      </p:sp>
      <p:pic>
        <p:nvPicPr>
          <p:cNvPr id="4" name="Picture 3" descr="32-07-ProtoDeuterostDev-NL.gif"/>
          <p:cNvPicPr>
            <a:picLocks noChangeAspect="1"/>
          </p:cNvPicPr>
          <p:nvPr/>
        </p:nvPicPr>
        <p:blipFill>
          <a:blip r:embed="rId2" cstate="print"/>
          <a:srcRect l="24468" t="34000" r="46596" b="47333"/>
          <a:stretch>
            <a:fillRect/>
          </a:stretch>
        </p:blipFill>
        <p:spPr>
          <a:xfrm>
            <a:off x="5334000" y="3505200"/>
            <a:ext cx="3581400" cy="294938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620460">
            <a:off x="4808840" y="3918415"/>
            <a:ext cx="1371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3200" u="sng" dirty="0" smtClean="0"/>
              <a:t>Endoderm</a:t>
            </a:r>
            <a:r>
              <a:rPr lang="en-US" sz="3200" dirty="0" smtClean="0"/>
              <a:t>: inner layer</a:t>
            </a:r>
          </a:p>
          <a:p>
            <a:pPr>
              <a:buFont typeface="Wingdings" pitchFamily="2" charset="2"/>
              <a:buChar char="à"/>
            </a:pPr>
            <a:r>
              <a:rPr lang="en-US" sz="3200" dirty="0" smtClean="0">
                <a:sym typeface="Wingdings" panose="05000000000000000000" pitchFamily="2" charset="2"/>
              </a:rPr>
              <a:t>Produces the </a:t>
            </a: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digestive</a:t>
            </a:r>
          </a:p>
          <a:p>
            <a:pPr marL="45720" indent="0">
              <a:buNone/>
            </a:pP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 system</a:t>
            </a:r>
          </a:p>
          <a:p>
            <a:pPr marL="45720" indent="0">
              <a:buNone/>
            </a:pPr>
            <a:endParaRPr lang="en-US" sz="3200" dirty="0">
              <a:sym typeface="Wingdings" panose="05000000000000000000" pitchFamily="2" charset="2"/>
            </a:endParaRPr>
          </a:p>
          <a:p>
            <a:pPr marL="45720" indent="0">
              <a:buNone/>
            </a:pPr>
            <a:r>
              <a:rPr lang="en-US" sz="3200" u="sng" dirty="0" smtClean="0">
                <a:sym typeface="Wingdings" panose="05000000000000000000" pitchFamily="2" charset="2"/>
              </a:rPr>
              <a:t>Mesoderm</a:t>
            </a:r>
            <a:r>
              <a:rPr lang="en-US" sz="3200" dirty="0" smtClean="0">
                <a:sym typeface="Wingdings" panose="05000000000000000000" pitchFamily="2" charset="2"/>
              </a:rPr>
              <a:t>: middle layer</a:t>
            </a:r>
          </a:p>
          <a:p>
            <a:pPr marL="45720" indent="0">
              <a:buNone/>
            </a:pPr>
            <a:r>
              <a:rPr lang="en-US" sz="32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sym typeface="Wingdings" panose="05000000000000000000" pitchFamily="2" charset="2"/>
              </a:rPr>
              <a:t> Produces the </a:t>
            </a: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muscular</a:t>
            </a:r>
            <a:r>
              <a:rPr lang="en-US" sz="3200" dirty="0" smtClean="0">
                <a:sym typeface="Wingdings" panose="05000000000000000000" pitchFamily="2" charset="2"/>
              </a:rPr>
              <a:t>,</a:t>
            </a:r>
          </a:p>
          <a:p>
            <a:pPr marL="45720" indent="0">
              <a:buNone/>
            </a:pP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respiratory</a:t>
            </a:r>
            <a:r>
              <a:rPr lang="en-US" sz="3200" dirty="0" smtClean="0">
                <a:sym typeface="Wingdings" panose="05000000000000000000" pitchFamily="2" charset="2"/>
              </a:rPr>
              <a:t>, </a:t>
            </a: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circulatory</a:t>
            </a:r>
            <a:r>
              <a:rPr lang="en-US" sz="3200" dirty="0" smtClean="0">
                <a:sym typeface="Wingdings" panose="05000000000000000000" pitchFamily="2" charset="2"/>
              </a:rPr>
              <a:t>,</a:t>
            </a:r>
          </a:p>
          <a:p>
            <a:pPr marL="45720" indent="0">
              <a:buNone/>
            </a:pPr>
            <a:r>
              <a:rPr lang="en-US" sz="3200" dirty="0">
                <a:sym typeface="Wingdings" panose="05000000000000000000" pitchFamily="2" charset="2"/>
              </a:rPr>
              <a:t>a</a:t>
            </a:r>
            <a:r>
              <a:rPr lang="en-US" sz="3200" dirty="0" smtClean="0">
                <a:sym typeface="Wingdings" panose="05000000000000000000" pitchFamily="2" charset="2"/>
              </a:rPr>
              <a:t>nd </a:t>
            </a: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excretory</a:t>
            </a:r>
            <a:r>
              <a:rPr lang="en-US" sz="3200" dirty="0" smtClean="0">
                <a:sym typeface="Wingdings" panose="05000000000000000000" pitchFamily="2" charset="2"/>
              </a:rPr>
              <a:t> systems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development</a:t>
            </a:r>
            <a:endParaRPr lang="en-US" dirty="0"/>
          </a:p>
        </p:txBody>
      </p:sp>
      <p:pic>
        <p:nvPicPr>
          <p:cNvPr id="4" name="Picture 3" descr="32-07-ProtoDeuterostDev-NL.gif"/>
          <p:cNvPicPr>
            <a:picLocks noChangeAspect="1"/>
          </p:cNvPicPr>
          <p:nvPr/>
        </p:nvPicPr>
        <p:blipFill>
          <a:blip r:embed="rId2" cstate="print"/>
          <a:srcRect l="24468" t="34000" r="46596" b="47333"/>
          <a:stretch>
            <a:fillRect/>
          </a:stretch>
        </p:blipFill>
        <p:spPr>
          <a:xfrm>
            <a:off x="5486400" y="2438400"/>
            <a:ext cx="3548743" cy="292249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61606">
            <a:off x="5264680" y="2895907"/>
            <a:ext cx="1701511" cy="259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9294751">
            <a:off x="5089053" y="4813014"/>
            <a:ext cx="1712777" cy="265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 The overall product of animal development divides the animal kingdom into two major categories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development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895600"/>
            <a:ext cx="3429000" cy="3539430"/>
          </a:xfrm>
          <a:prstGeom prst="rect">
            <a:avLst/>
          </a:prstGeom>
          <a:solidFill>
            <a:srgbClr val="C00000">
              <a:alpha val="41000"/>
            </a:srgb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Invertebrates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Do not have a backbone protecting a central spinal cord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Includes 96% of all animal species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2881745"/>
            <a:ext cx="3429000" cy="3539430"/>
          </a:xfrm>
          <a:prstGeom prst="rect">
            <a:avLst/>
          </a:prstGeom>
          <a:solidFill>
            <a:srgbClr val="C00000">
              <a:alpha val="41000"/>
            </a:srgb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V</a:t>
            </a:r>
            <a:r>
              <a:rPr lang="en-US" sz="2800" u="sng" dirty="0" smtClean="0"/>
              <a:t>ertebrates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H</a:t>
            </a:r>
            <a:r>
              <a:rPr lang="en-US" sz="2800" dirty="0" smtClean="0"/>
              <a:t>ave a backbone protecting a central spinal cord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Only 4% of all animal species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28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5029201" cy="483412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Phylum </a:t>
            </a:r>
            <a:r>
              <a:rPr lang="en-US" sz="3200" dirty="0" err="1" smtClean="0">
                <a:solidFill>
                  <a:srgbClr val="0070C0"/>
                </a:solidFill>
              </a:rPr>
              <a:t>Porifera</a:t>
            </a:r>
            <a:endParaRPr lang="en-US" sz="3200" dirty="0" smtClean="0">
              <a:solidFill>
                <a:srgbClr val="0070C0"/>
              </a:solidFill>
            </a:endParaRPr>
          </a:p>
          <a:p>
            <a:pPr lvl="1"/>
            <a:r>
              <a:rPr lang="en-US" sz="3000" dirty="0"/>
              <a:t> </a:t>
            </a:r>
            <a:r>
              <a:rPr lang="en-US" sz="2800" dirty="0" smtClean="0"/>
              <a:t>Means “pore bearers” because of how they filter water and nutrients into their bodies</a:t>
            </a:r>
          </a:p>
          <a:p>
            <a:pPr lvl="1"/>
            <a:r>
              <a:rPr lang="en-US" sz="2800" dirty="0" smtClean="0"/>
              <a:t>Live in aquatic environments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Sessile</a:t>
            </a:r>
            <a:r>
              <a:rPr lang="en-US" sz="2800" dirty="0" smtClean="0"/>
              <a:t>: meaning they cannot travel, anchored to one spot</a:t>
            </a:r>
          </a:p>
          <a:p>
            <a:pPr lvl="1"/>
            <a:r>
              <a:rPr lang="en-US" sz="2800" dirty="0" smtClean="0"/>
              <a:t>Filter feeders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Invertebrates</a:t>
            </a:r>
            <a:endParaRPr lang="en-US" dirty="0"/>
          </a:p>
        </p:txBody>
      </p:sp>
      <p:pic>
        <p:nvPicPr>
          <p:cNvPr id="9218" name="Picture 2" descr="http://www.sciencemag.org/content/316/5833/1854/F1.medi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3269673" cy="252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seasky.org/seagallery/assets/images/seapic01-14_se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26366"/>
            <a:ext cx="2819400" cy="216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1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5562601" cy="483412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Phylum </a:t>
            </a:r>
            <a:r>
              <a:rPr lang="en-US" sz="3200" dirty="0" err="1" smtClean="0">
                <a:solidFill>
                  <a:srgbClr val="0070C0"/>
                </a:solidFill>
              </a:rPr>
              <a:t>Cnidaria</a:t>
            </a:r>
            <a:endParaRPr lang="en-US" sz="3200" dirty="0" smtClean="0">
              <a:solidFill>
                <a:srgbClr val="0070C0"/>
              </a:solidFill>
            </a:endParaRP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From “</a:t>
            </a:r>
            <a:r>
              <a:rPr lang="en-US" sz="3000" dirty="0" err="1" smtClean="0"/>
              <a:t>knide</a:t>
            </a:r>
            <a:r>
              <a:rPr lang="en-US" sz="3000" dirty="0" smtClean="0"/>
              <a:t>” meaning </a:t>
            </a:r>
          </a:p>
          <a:p>
            <a:pPr marL="365760" lvl="1" indent="0">
              <a:buNone/>
            </a:pPr>
            <a:r>
              <a:rPr lang="en-US" sz="3000" dirty="0" smtClean="0"/>
              <a:t>stinging hairs</a:t>
            </a:r>
          </a:p>
          <a:p>
            <a:pPr lvl="1"/>
            <a:r>
              <a:rPr lang="en-US" sz="3000" dirty="0" smtClean="0"/>
              <a:t> Radial symmetry</a:t>
            </a:r>
          </a:p>
          <a:p>
            <a:pPr lvl="1"/>
            <a:r>
              <a:rPr lang="en-US" sz="3000" dirty="0" smtClean="0"/>
              <a:t> Aquatic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Can be sessile or mobile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Nervous system that consists of a “nerve net”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Invertebrates</a:t>
            </a:r>
            <a:endParaRPr lang="en-US" dirty="0"/>
          </a:p>
        </p:txBody>
      </p:sp>
      <p:pic>
        <p:nvPicPr>
          <p:cNvPr id="10242" name="Picture 2" descr="http://images.fineartamerica.com/images-medium-large/sea-nettle-jellyfish-chrysaora-quinquecirrha-in-an-aquarium-patrick-stratt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267" y="457200"/>
            <a:ext cx="2239734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picture-newsletter.com/corals/coral-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05670"/>
            <a:ext cx="3441700" cy="258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3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Eukaryotic</a:t>
            </a:r>
          </a:p>
          <a:p>
            <a:pPr algn="ctr"/>
            <a:r>
              <a:rPr lang="en-US" sz="3200" dirty="0" smtClean="0"/>
              <a:t>Multicellular</a:t>
            </a:r>
          </a:p>
          <a:p>
            <a:pPr algn="ctr"/>
            <a:r>
              <a:rPr lang="en-US" sz="3200" dirty="0" smtClean="0"/>
              <a:t>Heterotrophic</a:t>
            </a:r>
          </a:p>
          <a:p>
            <a:pPr lvl="1" algn="ctr"/>
            <a:r>
              <a:rPr lang="en-US" sz="3000" dirty="0" smtClean="0"/>
              <a:t>Intracellular digestion</a:t>
            </a:r>
          </a:p>
          <a:p>
            <a:pPr algn="ctr"/>
            <a:r>
              <a:rPr lang="en-US" sz="3200" dirty="0" smtClean="0"/>
              <a:t>Specialized Cells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animal?</a:t>
            </a:r>
            <a:endParaRPr lang="en-US" dirty="0"/>
          </a:p>
        </p:txBody>
      </p:sp>
      <p:pic>
        <p:nvPicPr>
          <p:cNvPr id="1026" name="Picture 2" descr="http://www.carolguze.com/images/animals/annel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798"/>
            <a:ext cx="27432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ienceforkids.kidipede.com/biology/animals/arthropods/pictures/b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1231055"/>
            <a:ext cx="2133601" cy="217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etwebmedia.com/Cnidarians/Anthozoans/ScleractinianPIX/Caryophyllids/Stylopho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9" y="4495800"/>
            <a:ext cx="2677391" cy="20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ullhdwallpapers3d.com/wp-content/uploads/2013/11/blue-bird-wallpaper-fre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318" y="4267200"/>
            <a:ext cx="2374900" cy="178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liveknowledgeworld.com/wp-content/uploads/2013/12/Reptiles_wallpapers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01" y="4648200"/>
            <a:ext cx="3128598" cy="195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1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5943601" cy="44074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Phylum Platyhelminthes</a:t>
            </a:r>
          </a:p>
          <a:p>
            <a:pPr lvl="1"/>
            <a:r>
              <a:rPr lang="en-US" sz="3000" dirty="0"/>
              <a:t> </a:t>
            </a:r>
            <a:r>
              <a:rPr lang="en-US" sz="2800" dirty="0" smtClean="0"/>
              <a:t>Consists of simple flatworms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Cephalization and a nerve cord</a:t>
            </a:r>
          </a:p>
          <a:p>
            <a:pPr lvl="1"/>
            <a:r>
              <a:rPr lang="en-US" sz="2800" dirty="0" smtClean="0"/>
              <a:t> Can be parasitic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Need moist environments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Invertebrates</a:t>
            </a:r>
            <a:endParaRPr lang="en-US" dirty="0"/>
          </a:p>
        </p:txBody>
      </p:sp>
      <p:pic>
        <p:nvPicPr>
          <p:cNvPr id="11266" name="Picture 2" descr="http://www.harpercollege.edu/ls-hs/bio/dept/guide/gallery/aquatic_worms/original/brown_planaria_dugesia_dorotocepha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0"/>
            <a:ext cx="2514600" cy="24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healthylivingwithdestiny.com/wp-content/uploads/2012/03/tapew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13909"/>
            <a:ext cx="3117273" cy="210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2895600"/>
            <a:ext cx="189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Planarian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2136" y="3925393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Tapeworm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70" name="Picture 6" descr="http://classconnection.s3.amazonaws.com/796/flashcards/389796/jpg/fasciola_hepatica_313196755738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48958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4800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5867401" cy="44074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Phylum </a:t>
            </a:r>
            <a:r>
              <a:rPr lang="en-US" sz="3200" dirty="0" err="1" smtClean="0">
                <a:solidFill>
                  <a:srgbClr val="0070C0"/>
                </a:solidFill>
              </a:rPr>
              <a:t>Nematoda</a:t>
            </a:r>
            <a:endParaRPr lang="en-US" sz="3200" dirty="0" smtClean="0">
              <a:solidFill>
                <a:srgbClr val="0070C0"/>
              </a:solidFill>
            </a:endParaRPr>
          </a:p>
          <a:p>
            <a:pPr lvl="1"/>
            <a:r>
              <a:rPr lang="en-US" sz="3000" dirty="0"/>
              <a:t> </a:t>
            </a:r>
            <a:r>
              <a:rPr lang="en-US" sz="2800" dirty="0" smtClean="0"/>
              <a:t>From “</a:t>
            </a:r>
            <a:r>
              <a:rPr lang="en-US" sz="2800" dirty="0" err="1" smtClean="0"/>
              <a:t>nema</a:t>
            </a:r>
            <a:r>
              <a:rPr lang="en-US" sz="2800" dirty="0" smtClean="0"/>
              <a:t>” meaning thread</a:t>
            </a:r>
          </a:p>
          <a:p>
            <a:pPr lvl="1"/>
            <a:r>
              <a:rPr lang="en-US" sz="2800" dirty="0" smtClean="0"/>
              <a:t> Circular muscles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err="1" smtClean="0"/>
              <a:t>Tubelike</a:t>
            </a:r>
            <a:r>
              <a:rPr lang="en-US" sz="2800" dirty="0" smtClean="0"/>
              <a:t> digestive system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Found in aquatic or terrestrial</a:t>
            </a:r>
          </a:p>
          <a:p>
            <a:pPr marL="36576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environments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Parasitic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Invertebrates</a:t>
            </a:r>
            <a:endParaRPr lang="en-US" dirty="0"/>
          </a:p>
        </p:txBody>
      </p:sp>
      <p:sp>
        <p:nvSpPr>
          <p:cNvPr id="4" name="AutoShape 2" descr="http://www.google.com/url?sa=i&amp;source=images&amp;cd=&amp;docid=eZgvEDp9GUN0tM&amp;tbnid=n7iPFFCkUoETiM:&amp;ved=0CAUQjBw4Ew&amp;url=http%3A%2F%2Fwww.bca.org%2Fgallery%2Fbioimages2010%2Flarge%2Fascaris_lumbricoides_dubs.jpg&amp;ei=ICkzU_P0L_C-sQSY1oGgBQ&amp;psig=AFQjCNHyuSJRnpwERHRb330kRlcz-l9cug&amp;ust=139594819288395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www.google.com/url?sa=i&amp;source=images&amp;cd=&amp;docid=eZgvEDp9GUN0tM&amp;tbnid=n7iPFFCkUoETiM:&amp;ved=0CAUQjBw4Ew&amp;url=http%3A%2F%2Fwww.bca.org%2Fgallery%2Fbioimages2010%2Flarge%2Fascaris_lumbricoides_dubs.jpg&amp;ei=ICkzU_P0L_C-sQSY1oGgBQ&amp;psig=AFQjCNHyuSJRnpwERHRb330kRlcz-l9cug&amp;ust=1395948192883957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https://encrypted-tbn3.gstatic.com/images?q=tbn:ANd9GcQW9CBLKx7ezO4JfOZoyu-twGrqPv9Jy9rfOZT6GMi3oh6NoJOk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67357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scienceblogs.com/zooillogix/wp-content/blogs.dir/253/files/2012/04/i-5638032170c8ecc51dbc6254467472f4-Hookw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40" y="4038600"/>
            <a:ext cx="2082687" cy="24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82440" y="3352800"/>
            <a:ext cx="10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Ascaris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4839" y="6019800"/>
            <a:ext cx="138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Hookworm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8" name="Picture 10" descr="http://www.marksimonianmd.com/storage/office-pictures/pinworm.jpg?__SQUARESPACE_CACHEVERSION=12726633932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30547"/>
            <a:ext cx="2833255" cy="196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3000" y="487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Pinworms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4572001" cy="491033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Phylum Mollusca</a:t>
            </a:r>
          </a:p>
          <a:p>
            <a:pPr lvl="1"/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Have muscular structures for movement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/>
              <a:t>Can be aquatic or terrestrial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/>
              <a:t>Circulatory system with 2-3 chambered hearts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Some have shells for protection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INvertebrates</a:t>
            </a:r>
            <a:endParaRPr lang="en-US" dirty="0"/>
          </a:p>
        </p:txBody>
      </p:sp>
      <p:pic>
        <p:nvPicPr>
          <p:cNvPr id="13314" name="Picture 2" descr="http://www.the-edison-lightbulb.com/wp-content/uploads/2011/03/sna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03488"/>
            <a:ext cx="2514600" cy="16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mfablog.org/4302435030_5f4db4c04c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82" y="1032067"/>
            <a:ext cx="2505940" cy="16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cookstr.com/photos/recipes/2165/medium/recipe-2165.jpg?13668664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3" y="3733800"/>
            <a:ext cx="1966913" cy="147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naturephoto-cz.com/photos/others/spanish-slug-252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18" y="5040744"/>
            <a:ext cx="2497282" cy="166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upload.wikimedia.org/wikipedia/commons/d/d5/Nautilus_Pala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79" y="2810950"/>
            <a:ext cx="2461931" cy="184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dn.arstechnica.net/wp-content/uploads/2012/12/Earthwor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99715"/>
            <a:ext cx="2521226" cy="18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572001" cy="4407408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Phylum Annelida</a:t>
            </a:r>
          </a:p>
          <a:p>
            <a:pPr lvl="1"/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smtClean="0"/>
              <a:t>From “</a:t>
            </a:r>
            <a:r>
              <a:rPr lang="en-US" sz="3000" dirty="0" err="1" smtClean="0"/>
              <a:t>annelus</a:t>
            </a:r>
            <a:r>
              <a:rPr lang="en-US" sz="3000" dirty="0" smtClean="0"/>
              <a:t>” meaning little ring</a:t>
            </a:r>
          </a:p>
          <a:p>
            <a:pPr lvl="1"/>
            <a:r>
              <a:rPr lang="en-US" sz="3000" dirty="0" smtClean="0"/>
              <a:t> Segmented bodies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err="1" smtClean="0"/>
              <a:t>Tubelike</a:t>
            </a:r>
            <a:r>
              <a:rPr lang="en-US" sz="3000" dirty="0" smtClean="0"/>
              <a:t> digestive system surrounded by an open cavity called a </a:t>
            </a:r>
            <a:r>
              <a:rPr lang="en-US" sz="3000" u="sng" dirty="0" smtClean="0"/>
              <a:t>coelom</a:t>
            </a:r>
            <a:endParaRPr lang="en-US" sz="3000" dirty="0" smtClean="0"/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Complex body systems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Invertebrates</a:t>
            </a:r>
            <a:endParaRPr lang="en-US" dirty="0"/>
          </a:p>
        </p:txBody>
      </p:sp>
      <p:pic>
        <p:nvPicPr>
          <p:cNvPr id="1026" name="Picture 2" descr="http://1.bp.blogspot.com/_U5DqNs8jcUI/TKognfLnrTI/AAAAAAAAAMA/cq9dcxkq-Rk/s1600/Hermodice+caruncul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296427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1600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Polychaete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aphotofauna.com/images/worms_leeches/leech_haemopis_sanguisuga_12-08-1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09" y="3200400"/>
            <a:ext cx="2382982" cy="178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0400" y="3200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Leech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5562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Earthworm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edia-1.web.britannica.com/eb-media/97/46897-004-E3937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09" y="2755095"/>
            <a:ext cx="2286000" cy="175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Phylum </a:t>
            </a:r>
            <a:r>
              <a:rPr lang="en-US" sz="3200" dirty="0" err="1" smtClean="0">
                <a:solidFill>
                  <a:srgbClr val="0070C0"/>
                </a:solidFill>
              </a:rPr>
              <a:t>Arthropoda</a:t>
            </a:r>
            <a:endParaRPr lang="en-US" sz="3200" dirty="0" smtClean="0">
              <a:solidFill>
                <a:srgbClr val="0070C0"/>
              </a:solidFill>
            </a:endParaRP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Most diverse animal group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Segmented bodies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Exoskeleton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Jointed appendages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Several </a:t>
            </a:r>
            <a:r>
              <a:rPr lang="en-US" sz="3000" dirty="0" err="1" smtClean="0"/>
              <a:t>subphylums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Invertebrates</a:t>
            </a:r>
            <a:endParaRPr lang="en-US" dirty="0"/>
          </a:p>
        </p:txBody>
      </p:sp>
      <p:pic>
        <p:nvPicPr>
          <p:cNvPr id="2050" name="Picture 2" descr="http://www.redorbit.com/media/uploads/2012/10/Megarian-Banded-Centipede-Scolopendra-cingula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2590800" cy="17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arpga.org/wp-content/uploads/2012/04/lobs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53000"/>
            <a:ext cx="2638136" cy="175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5/55/Viceroy_Butterfl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973" y="4513237"/>
            <a:ext cx="2603500" cy="20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Crustacean: crabs, shrimp,</a:t>
            </a:r>
          </a:p>
          <a:p>
            <a:pPr marL="45720" indent="0">
              <a:buNone/>
            </a:pPr>
            <a:r>
              <a:rPr lang="en-US" sz="2800" dirty="0" smtClean="0"/>
              <a:t> lobsters, barnacles, crayfish</a:t>
            </a:r>
          </a:p>
          <a:p>
            <a:pPr marL="45720" indent="0">
              <a:buNone/>
            </a:pP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err="1" smtClean="0"/>
              <a:t>Chelicerata</a:t>
            </a:r>
            <a:r>
              <a:rPr lang="en-US" sz="2800" dirty="0" smtClean="0"/>
              <a:t>: Horseshoe crab,</a:t>
            </a:r>
          </a:p>
          <a:p>
            <a:pPr marL="45720" indent="0">
              <a:buNone/>
            </a:pPr>
            <a:r>
              <a:rPr lang="en-US" sz="2800" dirty="0" smtClean="0"/>
              <a:t> spiders, ticks, scorpions</a:t>
            </a:r>
          </a:p>
          <a:p>
            <a:pPr marL="45720" indent="0">
              <a:buNone/>
            </a:pP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err="1" smtClean="0"/>
              <a:t>Uniramia</a:t>
            </a:r>
            <a:r>
              <a:rPr lang="en-US" sz="2800" dirty="0" smtClean="0"/>
              <a:t>: millipedes, </a:t>
            </a:r>
          </a:p>
          <a:p>
            <a:pPr marL="4572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centipedes, insects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Arthropoda</a:t>
            </a:r>
            <a:r>
              <a:rPr lang="en-US" dirty="0" smtClean="0"/>
              <a:t> </a:t>
            </a:r>
            <a:r>
              <a:rPr lang="en-US" dirty="0" err="1" smtClean="0"/>
              <a:t>subphylums</a:t>
            </a:r>
            <a:endParaRPr lang="en-US" dirty="0"/>
          </a:p>
        </p:txBody>
      </p:sp>
      <p:pic>
        <p:nvPicPr>
          <p:cNvPr id="3074" name="Picture 2" descr="http://bioweb.uwlax.edu/bio203/s2009/stofflet_hann/white%20shrimp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36" y="1447800"/>
            <a:ext cx="243840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omyownpestcontrol.com/images/content/wolf%20spi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88425"/>
            <a:ext cx="2438400" cy="168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op10listland.com/wp-content/uploads/2013/12/grasshop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83934"/>
            <a:ext cx="2396416" cy="186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5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tidepooling.typepad.com/.a/6a00d83456493369e2010535ea040e970c-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86" y="4612461"/>
            <a:ext cx="2362200" cy="209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5791201" cy="44074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Phylum Echinodermata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meaning “spiny skin”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internal skeleton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feet like suction cups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more closely related to the</a:t>
            </a:r>
          </a:p>
          <a:p>
            <a:pPr marL="365760" lvl="1" indent="0">
              <a:buNone/>
            </a:pPr>
            <a:r>
              <a:rPr lang="en-US" sz="3000" dirty="0" smtClean="0"/>
              <a:t> vertebrate groups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invertebrates</a:t>
            </a:r>
            <a:endParaRPr lang="en-US" dirty="0"/>
          </a:p>
        </p:txBody>
      </p:sp>
      <p:pic>
        <p:nvPicPr>
          <p:cNvPr id="4098" name="Picture 2" descr="http://www.scuba-equipment-usa.com/marine/NOV04/images/Heliocidaris_erythrogram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2438400" cy="18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itsnature.org/wp-content/uploads/2010/07/O.aculeataRag183_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0400"/>
            <a:ext cx="2514600" cy="167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Sea Cucumber wallpapers HD"/>
          <p:cNvSpPr>
            <a:spLocks noChangeAspect="1" noChangeArrowheads="1"/>
          </p:cNvSpPr>
          <p:nvPr/>
        </p:nvSpPr>
        <p:spPr bwMode="auto">
          <a:xfrm>
            <a:off x="63500" y="-8488363"/>
            <a:ext cx="29832300" cy="1740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normalaquatics.com/wp-content/uploads/2013/03/sea_cucumb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81600"/>
            <a:ext cx="3048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4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Phylum </a:t>
            </a:r>
            <a:r>
              <a:rPr lang="en-US" sz="3200" dirty="0" err="1" smtClean="0">
                <a:solidFill>
                  <a:srgbClr val="0070C0"/>
                </a:solidFill>
              </a:rPr>
              <a:t>Chordata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365760" lvl="1" indent="0">
              <a:buNone/>
            </a:pPr>
            <a:r>
              <a:rPr lang="en-US" sz="2800" dirty="0" smtClean="0"/>
              <a:t>Must at some point in their lives have 4 key characteristics: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Dorsal, hollow nerve chord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Notochord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Pharyngeal pouches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A tail that extends past the anus</a:t>
            </a:r>
          </a:p>
          <a:p>
            <a:pPr marL="45720" indent="0" algn="ctr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Most of these animals are vertebrates but a select few do not have a vertebral column.</a:t>
            </a:r>
          </a:p>
          <a:p>
            <a:pPr lvl="1"/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inVertebrates</a:t>
            </a:r>
            <a:r>
              <a:rPr lang="en-US" dirty="0" smtClean="0"/>
              <a:t>/vertebrates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5334001" cy="498653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Tunicates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Aquatic filter-feeders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Larva has chordate features but adult forms do not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Also called “Sea squirts”</a:t>
            </a:r>
          </a:p>
          <a:p>
            <a:r>
              <a:rPr lang="en-US" sz="3200" dirty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Lancelets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Small, fish-like creatures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Adults have chordate features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Non-vertebrate Chordate</a:t>
            </a:r>
            <a:endParaRPr lang="en-US" dirty="0"/>
          </a:p>
        </p:txBody>
      </p:sp>
      <p:pic>
        <p:nvPicPr>
          <p:cNvPr id="1026" name="Picture 2" descr="http://goodheartextremescience.files.wordpress.com/2010/01/sea_squirt_polycarpa_aurata_img_4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582" y="1752600"/>
            <a:ext cx="2981474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ocities.org/stuff4teens/fish/lance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4003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8407893" cy="44074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Fish</a:t>
            </a:r>
          </a:p>
          <a:p>
            <a:pPr lvl="1"/>
            <a:r>
              <a:rPr lang="en-US" sz="3000" dirty="0" smtClean="0"/>
              <a:t> Very Diverse</a:t>
            </a:r>
          </a:p>
          <a:p>
            <a:pPr lvl="1"/>
            <a:r>
              <a:rPr lang="en-US" sz="3000" dirty="0" smtClean="0"/>
              <a:t>Aquatic vertebrates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Most have fins, scales and gills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Divided into jawless fish (classes </a:t>
            </a:r>
            <a:r>
              <a:rPr lang="en-US" sz="3000" dirty="0" err="1" smtClean="0"/>
              <a:t>Myxini</a:t>
            </a:r>
            <a:r>
              <a:rPr lang="en-US" sz="3000" dirty="0" smtClean="0"/>
              <a:t> and </a:t>
            </a:r>
            <a:r>
              <a:rPr lang="en-US" sz="3000" dirty="0" err="1" smtClean="0"/>
              <a:t>Cephalospidomorphi</a:t>
            </a:r>
            <a:r>
              <a:rPr lang="en-US" sz="3000" dirty="0" smtClean="0"/>
              <a:t>), </a:t>
            </a:r>
            <a:r>
              <a:rPr lang="en-US" sz="3000" dirty="0" err="1" smtClean="0"/>
              <a:t>Chondrichthyes</a:t>
            </a:r>
            <a:r>
              <a:rPr lang="en-US" sz="3000" dirty="0" smtClean="0"/>
              <a:t> (including sharks), and bony fish (</a:t>
            </a:r>
            <a:r>
              <a:rPr lang="en-US" sz="3000" dirty="0" err="1"/>
              <a:t>O</a:t>
            </a:r>
            <a:r>
              <a:rPr lang="en-US" sz="3000" dirty="0" err="1" smtClean="0"/>
              <a:t>steichthyes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vertebrates</a:t>
            </a:r>
            <a:endParaRPr lang="en-US" dirty="0"/>
          </a:p>
        </p:txBody>
      </p:sp>
      <p:pic>
        <p:nvPicPr>
          <p:cNvPr id="2050" name="Picture 2" descr="http://upload.wikimedia.org/wikipedia/commons/e/ef/Painted_Indian_Glassy_F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428999" cy="186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8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400" dirty="0" smtClean="0"/>
              <a:t>Animals come in a variety of shapes and sizes so body structure is often used to classify groups of organisms along with other unique characteristics.</a:t>
            </a:r>
          </a:p>
          <a:p>
            <a:pPr marL="45720" indent="0" algn="ctr">
              <a:buNone/>
            </a:pP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3200" u="sng" dirty="0" smtClean="0"/>
              <a:t>Symmetry</a:t>
            </a:r>
            <a:r>
              <a:rPr lang="en-US" sz="3200" dirty="0" smtClean="0"/>
              <a:t>: the arrangement of body structure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Structure</a:t>
            </a:r>
            <a:endParaRPr lang="en-US" dirty="0"/>
          </a:p>
        </p:txBody>
      </p:sp>
      <p:pic>
        <p:nvPicPr>
          <p:cNvPr id="2050" name="Picture 2" descr="http://www.bbc.co.uk/schools/gcsebitesize/maths/images/ma08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52006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blogs.nature.com/news/files/2012/05/7129322663_7861d71fc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42" y="1981200"/>
            <a:ext cx="2591258" cy="172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5410201" cy="483412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Class </a:t>
            </a:r>
            <a:r>
              <a:rPr lang="en-US" sz="2800" dirty="0" err="1" smtClean="0">
                <a:solidFill>
                  <a:srgbClr val="C00000"/>
                </a:solidFill>
              </a:rPr>
              <a:t>Myxini</a:t>
            </a:r>
            <a:r>
              <a:rPr lang="en-US" sz="2800" dirty="0" smtClean="0"/>
              <a:t>: includes hagfish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C00000"/>
                </a:solidFill>
              </a:rPr>
              <a:t>Class </a:t>
            </a:r>
            <a:r>
              <a:rPr lang="en-US" sz="2800" dirty="0" err="1" smtClean="0">
                <a:solidFill>
                  <a:srgbClr val="C00000"/>
                </a:solidFill>
              </a:rPr>
              <a:t>Cephalospidomorphi</a:t>
            </a:r>
            <a:r>
              <a:rPr lang="en-US" sz="2800" dirty="0" smtClean="0"/>
              <a:t>: includes lamprey</a:t>
            </a:r>
          </a:p>
          <a:p>
            <a:pPr marL="45720" indent="0">
              <a:buNone/>
            </a:pPr>
            <a:endParaRPr lang="en-US" sz="2800" dirty="0"/>
          </a:p>
          <a:p>
            <a:r>
              <a:rPr lang="en-US" sz="2800" dirty="0" smtClean="0">
                <a:solidFill>
                  <a:srgbClr val="C00000"/>
                </a:solidFill>
              </a:rPr>
              <a:t>Class </a:t>
            </a:r>
            <a:r>
              <a:rPr lang="en-US" sz="2800" dirty="0" err="1" smtClean="0">
                <a:solidFill>
                  <a:srgbClr val="C00000"/>
                </a:solidFill>
              </a:rPr>
              <a:t>Chonrichthyes</a:t>
            </a:r>
            <a:r>
              <a:rPr lang="en-US" sz="2800" dirty="0" smtClean="0"/>
              <a:t>: includes sharks, rays, skates, sawfish, and chimaeras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C00000"/>
                </a:solidFill>
              </a:rPr>
              <a:t>Class </a:t>
            </a:r>
            <a:r>
              <a:rPr lang="en-US" sz="2800" dirty="0" err="1" smtClean="0">
                <a:solidFill>
                  <a:srgbClr val="C00000"/>
                </a:solidFill>
              </a:rPr>
              <a:t>Osteichthyes</a:t>
            </a:r>
            <a:r>
              <a:rPr lang="en-US" sz="2800" dirty="0" smtClean="0"/>
              <a:t>: includes ray-finned and lobe-finned </a:t>
            </a:r>
          </a:p>
          <a:p>
            <a:pPr marL="4572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fish with bony skeletons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09" y="381000"/>
            <a:ext cx="6324600" cy="1054394"/>
          </a:xfrm>
        </p:spPr>
        <p:txBody>
          <a:bodyPr/>
          <a:lstStyle/>
          <a:p>
            <a:r>
              <a:rPr lang="en-US" dirty="0" smtClean="0"/>
              <a:t>Classes of fish</a:t>
            </a:r>
            <a:endParaRPr lang="en-US" dirty="0"/>
          </a:p>
        </p:txBody>
      </p:sp>
      <p:pic>
        <p:nvPicPr>
          <p:cNvPr id="3074" name="Picture 2" descr="http://bio1151.nicerweb.com/Locked/media/ch34/34_09Hagfish_L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2743200" cy="175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1.wikia.nocookie.net/__cb20131116143359/twobestfriendsplay/images/1/1e/Basking-shar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2" y="3352800"/>
            <a:ext cx="3038475" cy="18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pload.wikimedia.org/wikipedia/commons/f/fa/Latimeria_Chalumnae_-_Coelacanth_-_NHM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63" y="5214525"/>
            <a:ext cx="3882067" cy="140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4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876801" cy="44074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Amphibians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means “double life”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Larva live in water, adults on land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Includes Salamanders, Frogs and Toads, and Caecilians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vertebrates</a:t>
            </a:r>
            <a:endParaRPr lang="en-US" dirty="0"/>
          </a:p>
        </p:txBody>
      </p:sp>
      <p:pic>
        <p:nvPicPr>
          <p:cNvPr id="4098" name="Picture 2" descr="http://www.savethesalamanders.com/uploads/4/9/2/7/4927660/5274618.jpg?4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2971800" cy="199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itewriting.files.wordpress.com/2010/10/toa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14296"/>
            <a:ext cx="3048000" cy="20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wildherps.com/images/herps/standard/017612_caecili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53000"/>
            <a:ext cx="2718843" cy="181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rileybrad.files.wordpress.com/2010/11/tuatar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00" y="4946754"/>
            <a:ext cx="2330326" cy="174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ackwaterreptiles.com/images/alligators/dwarf-caiman-for-s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45" y="1676400"/>
            <a:ext cx="2590800" cy="172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5029201" cy="491032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Reptiles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Dry, scaly skin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Lungs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Lays eggs on land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Grouped into lizards and snakes (</a:t>
            </a:r>
            <a:r>
              <a:rPr lang="en-US" sz="3000" dirty="0" err="1" smtClean="0"/>
              <a:t>Squamata</a:t>
            </a:r>
            <a:r>
              <a:rPr lang="en-US" sz="3000" dirty="0" smtClean="0"/>
              <a:t>), Crocodilians, Turtles and Tortoises (</a:t>
            </a:r>
            <a:r>
              <a:rPr lang="en-US" sz="3000" dirty="0" err="1" smtClean="0"/>
              <a:t>Testudines</a:t>
            </a:r>
            <a:r>
              <a:rPr lang="en-US" sz="3000" dirty="0" smtClean="0"/>
              <a:t>), and Tuataras (</a:t>
            </a:r>
            <a:r>
              <a:rPr lang="en-US" sz="3000" dirty="0" err="1" smtClean="0"/>
              <a:t>Sphenodonta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4648200" cy="1054394"/>
          </a:xfrm>
        </p:spPr>
        <p:txBody>
          <a:bodyPr/>
          <a:lstStyle/>
          <a:p>
            <a:r>
              <a:rPr lang="en-US" dirty="0" smtClean="0"/>
              <a:t>Vertebrates</a:t>
            </a:r>
            <a:endParaRPr lang="en-US" dirty="0"/>
          </a:p>
        </p:txBody>
      </p:sp>
      <p:pic>
        <p:nvPicPr>
          <p:cNvPr id="5122" name="Picture 2" descr="http://www.cool2bkids.com/wp-content/uploads/2014/01/Snak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263032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2.bp.blogspot.com/-_X_mpSmHELo/UBV61cE3fUI/AAAAAAAAC9c/sPXpvd3nzgs/s1600/tortoise+pictures+(1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25" y="3200400"/>
            <a:ext cx="2489138" cy="192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719070"/>
            <a:ext cx="4876800" cy="491033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Birds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Covered in feathers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Two legs covered in scales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Wings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Maintain internal body temperature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Almost 30 orders grouped according to where they live and how they eat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5029200" cy="1054394"/>
          </a:xfrm>
        </p:spPr>
        <p:txBody>
          <a:bodyPr/>
          <a:lstStyle/>
          <a:p>
            <a:r>
              <a:rPr lang="en-US" dirty="0" smtClean="0"/>
              <a:t>vertebrates</a:t>
            </a:r>
            <a:endParaRPr lang="en-US" dirty="0"/>
          </a:p>
        </p:txBody>
      </p:sp>
      <p:pic>
        <p:nvPicPr>
          <p:cNvPr id="6146" name="Picture 2" descr="http://www.duskyswondersite.com/wp-content/uploads/2011/07/cool-condor-with-wings-spr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13" y="1524710"/>
            <a:ext cx="3453246" cy="231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olweb.org/tree/ToLimages/ostrich_m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91" y="4114800"/>
            <a:ext cx="3172691" cy="24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6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4953001" cy="4834129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Mammals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Covered in hair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Nourish young with mammary glands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Lungs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Four-chambered hearts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Maintain internal body temperature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Divided into </a:t>
            </a:r>
            <a:r>
              <a:rPr lang="en-US" sz="3000" dirty="0" err="1" smtClean="0"/>
              <a:t>monotremes</a:t>
            </a:r>
            <a:r>
              <a:rPr lang="en-US" sz="3000" dirty="0" smtClean="0"/>
              <a:t>, </a:t>
            </a:r>
          </a:p>
          <a:p>
            <a:pPr marL="365760" lvl="1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marsupials, and       </a:t>
            </a:r>
            <a:r>
              <a:rPr lang="en-US" sz="3000" dirty="0" err="1" smtClean="0"/>
              <a:t>placentals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4953000" cy="1054394"/>
          </a:xfrm>
        </p:spPr>
        <p:txBody>
          <a:bodyPr/>
          <a:lstStyle/>
          <a:p>
            <a:r>
              <a:rPr lang="en-US" dirty="0" smtClean="0"/>
              <a:t>vertebrates</a:t>
            </a:r>
            <a:endParaRPr lang="en-US" dirty="0"/>
          </a:p>
        </p:txBody>
      </p:sp>
      <p:pic>
        <p:nvPicPr>
          <p:cNvPr id="7170" name="Picture 2" descr="http://palaeo.gly.bris.ac.uk/palaeofiles/fossilgroups/marsupia/newpics/platyp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85800"/>
            <a:ext cx="283482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koalaland.com.au/wp-content/uploads/682638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26" y="1726189"/>
            <a:ext cx="2087457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minnesotaconnected.com/wp-content/uploads/2014/02/A-Surging-Worldwide-Cause-Ending-Killer-Whale-and-Dolphin-Exploitation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76" y="4495799"/>
            <a:ext cx="3594100" cy="20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7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buzzle.com/img/articleImages/512675-56712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1" y="2590800"/>
            <a:ext cx="2140527" cy="321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u="sng" dirty="0" smtClean="0"/>
              <a:t>Asymmetry</a:t>
            </a:r>
            <a:r>
              <a:rPr lang="en-US" sz="3200" dirty="0" smtClean="0"/>
              <a:t>: no lines of symmetry</a:t>
            </a:r>
          </a:p>
          <a:p>
            <a:pPr marL="45720" indent="0">
              <a:buNone/>
            </a:pPr>
            <a:endParaRPr lang="en-US" sz="3200" dirty="0" smtClean="0"/>
          </a:p>
          <a:p>
            <a:pPr marL="4572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         Example: </a:t>
            </a:r>
          </a:p>
          <a:p>
            <a:pPr marL="4572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Sea Sponge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structure</a:t>
            </a:r>
            <a:endParaRPr lang="en-US" dirty="0"/>
          </a:p>
        </p:txBody>
      </p:sp>
      <p:pic>
        <p:nvPicPr>
          <p:cNvPr id="3074" name="Picture 2" descr="http://3.bp.blogspot.com/-9_rNJVdj0CQ/T1FDz_32aiI/AAAAAAAAA6M/DolNIQc2i2A/s1600/Symmet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07" y="2438400"/>
            <a:ext cx="2963599" cy="220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cineworld.org/images/blogs/sea-sponge-8555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33979"/>
            <a:ext cx="3429000" cy="22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 </a:t>
            </a:r>
            <a:r>
              <a:rPr lang="en-US" sz="3200" u="sng" dirty="0" smtClean="0"/>
              <a:t>Radial Symmetry</a:t>
            </a:r>
            <a:r>
              <a:rPr lang="en-US" sz="3200" dirty="0" smtClean="0"/>
              <a:t>: can be evenly divided along many different planes</a:t>
            </a:r>
          </a:p>
          <a:p>
            <a:pPr marL="45720" indent="0">
              <a:buNone/>
            </a:pPr>
            <a:r>
              <a:rPr lang="en-US" sz="3200" dirty="0" smtClean="0"/>
              <a:t>Example: Hydra, Jellyfish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Structure</a:t>
            </a:r>
            <a:endParaRPr lang="en-US" dirty="0"/>
          </a:p>
        </p:txBody>
      </p:sp>
      <p:pic>
        <p:nvPicPr>
          <p:cNvPr id="4" name="Picture 3" descr="32-05-BodySymmetry-L.gif"/>
          <p:cNvPicPr>
            <a:picLocks noChangeAspect="1"/>
          </p:cNvPicPr>
          <p:nvPr/>
        </p:nvPicPr>
        <p:blipFill>
          <a:blip r:embed="rId2" cstate="print"/>
          <a:srcRect l="16408" r="38802" b="58000"/>
          <a:stretch>
            <a:fillRect/>
          </a:stretch>
        </p:blipFill>
        <p:spPr>
          <a:xfrm>
            <a:off x="609600" y="3886200"/>
            <a:ext cx="2666999" cy="2333624"/>
          </a:xfrm>
          <a:prstGeom prst="rect">
            <a:avLst/>
          </a:prstGeom>
        </p:spPr>
      </p:pic>
      <p:pic>
        <p:nvPicPr>
          <p:cNvPr id="4098" name="Picture 2" descr="http://www.lanzaroteoceanfilmfestival.eu/wp-content/uploads/2011/12/jellyfis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03055"/>
            <a:ext cx="3517900" cy="234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0.gstatic.com/images?q=tbn:ANd9GcQWDVS0CvpIb19O8tsBuqKMDiViuA4zNAA9TYhmePsQ5T4dn-g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56560"/>
            <a:ext cx="1958975" cy="302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6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Bilateral Symmetry</a:t>
            </a:r>
            <a:r>
              <a:rPr lang="en-US" sz="3200" dirty="0" smtClean="0"/>
              <a:t>: can be divided evenly along one plane into left and right sides</a:t>
            </a:r>
          </a:p>
          <a:p>
            <a:pPr marL="45720" indent="0">
              <a:buNone/>
            </a:pPr>
            <a:r>
              <a:rPr lang="en-US" sz="3200" dirty="0" smtClean="0"/>
              <a:t>Example: Humans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Structure</a:t>
            </a:r>
            <a:endParaRPr lang="en-US" dirty="0"/>
          </a:p>
        </p:txBody>
      </p:sp>
      <p:pic>
        <p:nvPicPr>
          <p:cNvPr id="4" name="Picture 3" descr="32-05-BodySymmetry-L.gif"/>
          <p:cNvPicPr>
            <a:picLocks noChangeAspect="1"/>
          </p:cNvPicPr>
          <p:nvPr/>
        </p:nvPicPr>
        <p:blipFill>
          <a:blip r:embed="rId2" cstate="print"/>
          <a:srcRect t="51333" r="42535" b="7333"/>
          <a:stretch>
            <a:fillRect/>
          </a:stretch>
        </p:blipFill>
        <p:spPr>
          <a:xfrm>
            <a:off x="533400" y="4112738"/>
            <a:ext cx="3200400" cy="2148035"/>
          </a:xfrm>
          <a:prstGeom prst="rect">
            <a:avLst/>
          </a:prstGeom>
        </p:spPr>
      </p:pic>
      <p:pic>
        <p:nvPicPr>
          <p:cNvPr id="5122" name="Picture 2" descr="http://www.gardendesignexposed.com/images/Symmetrical_Balance_Public__Domain_Bilateral_Butterf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2743200" cy="196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odularity.com/wp-content/images/stag-beet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109" y="3954576"/>
            <a:ext cx="1981200" cy="264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719071"/>
            <a:ext cx="8560292" cy="440740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Directional terminology </a:t>
            </a:r>
            <a:r>
              <a:rPr lang="en-US" sz="3200" dirty="0" smtClean="0"/>
              <a:t>gives scientists a way to describe parts of the body on every organism they study</a:t>
            </a:r>
          </a:p>
          <a:p>
            <a:endParaRPr lang="en-US" sz="2400" dirty="0"/>
          </a:p>
          <a:p>
            <a:pPr marL="45720" indent="0">
              <a:buNone/>
            </a:pPr>
            <a:endParaRPr lang="en-US" sz="3200" dirty="0" smtClean="0"/>
          </a:p>
          <a:p>
            <a:pPr marL="45720" indent="0">
              <a:buNone/>
            </a:pPr>
            <a:endParaRPr lang="en-US" sz="3200" dirty="0"/>
          </a:p>
          <a:p>
            <a:pPr marL="4572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structure</a:t>
            </a:r>
            <a:endParaRPr lang="en-US" dirty="0"/>
          </a:p>
        </p:txBody>
      </p:sp>
      <p:pic>
        <p:nvPicPr>
          <p:cNvPr id="4" name="Picture 2" descr="http://www.biologycorner.com/resources/lizard4_dorsal_ventr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99" y="3505200"/>
            <a:ext cx="6427851" cy="3099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1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u="sng" dirty="0" smtClean="0"/>
              <a:t>Anterior</a:t>
            </a:r>
            <a:r>
              <a:rPr lang="en-US" sz="3200" dirty="0" smtClean="0"/>
              <a:t>: Head		</a:t>
            </a:r>
            <a:r>
              <a:rPr lang="en-US" sz="3200" u="sng" dirty="0" smtClean="0"/>
              <a:t>Posterior</a:t>
            </a:r>
            <a:r>
              <a:rPr lang="en-US" sz="3200" dirty="0" smtClean="0"/>
              <a:t>: Tail</a:t>
            </a:r>
          </a:p>
          <a:p>
            <a:endParaRPr lang="en-US" sz="3200" dirty="0"/>
          </a:p>
          <a:p>
            <a:r>
              <a:rPr lang="en-US" sz="3200" dirty="0"/>
              <a:t> </a:t>
            </a:r>
            <a:r>
              <a:rPr lang="en-US" sz="3200" u="sng" dirty="0" smtClean="0"/>
              <a:t>Dorsal</a:t>
            </a:r>
            <a:r>
              <a:rPr lang="en-US" sz="3200" dirty="0" smtClean="0"/>
              <a:t>: Back		</a:t>
            </a:r>
            <a:r>
              <a:rPr lang="en-US" sz="3200" u="sng" dirty="0" smtClean="0"/>
              <a:t>Ventral</a:t>
            </a:r>
            <a:r>
              <a:rPr lang="en-US" sz="3200" dirty="0" smtClean="0"/>
              <a:t>: Belly</a:t>
            </a:r>
            <a:endParaRPr lang="en-US" sz="3200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structure</a:t>
            </a:r>
            <a:endParaRPr lang="en-US" dirty="0"/>
          </a:p>
        </p:txBody>
      </p:sp>
      <p:pic>
        <p:nvPicPr>
          <p:cNvPr id="4" name="Picture 2" descr="http://www.biologycorner.com/resources/lizard4_dorsal_ventr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657600"/>
            <a:ext cx="5638800" cy="2719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8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Cephalization</a:t>
            </a:r>
            <a:r>
              <a:rPr lang="en-US" sz="3200" dirty="0" smtClean="0"/>
              <a:t>: sense organs are concentrated at the head of the body</a:t>
            </a:r>
          </a:p>
          <a:p>
            <a:pPr lvl="1"/>
            <a:r>
              <a:rPr lang="en-US" sz="3000" dirty="0" smtClean="0"/>
              <a:t>Helps animals process information from their environment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structure</a:t>
            </a:r>
            <a:endParaRPr lang="en-US" dirty="0"/>
          </a:p>
        </p:txBody>
      </p:sp>
      <p:pic>
        <p:nvPicPr>
          <p:cNvPr id="4" name="Picture 3" descr="34-12a-YellowPe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7473" y="3505200"/>
            <a:ext cx="3934691" cy="2705100"/>
          </a:xfrm>
          <a:prstGeom prst="rect">
            <a:avLst/>
          </a:prstGeom>
        </p:spPr>
      </p:pic>
      <p:pic>
        <p:nvPicPr>
          <p:cNvPr id="6146" name="Picture 2" descr="http://mkalty.org/wp-content/uploads/2014/03/o-CATS-KILL-BILLIONS-face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2692399" cy="26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2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366</TotalTime>
  <Words>983</Words>
  <Application>Microsoft Office PowerPoint</Application>
  <PresentationFormat>On-screen Show (4:3)</PresentationFormat>
  <Paragraphs>221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Franklin Gothic Medium</vt:lpstr>
      <vt:lpstr>Wingdings</vt:lpstr>
      <vt:lpstr>Wingdings 2</vt:lpstr>
      <vt:lpstr>Grid</vt:lpstr>
      <vt:lpstr>Animals</vt:lpstr>
      <vt:lpstr>What is an animal?</vt:lpstr>
      <vt:lpstr>Body Structure</vt:lpstr>
      <vt:lpstr>Body structure</vt:lpstr>
      <vt:lpstr>Body Structure</vt:lpstr>
      <vt:lpstr>Body Structure</vt:lpstr>
      <vt:lpstr>Body structure</vt:lpstr>
      <vt:lpstr>Body structure</vt:lpstr>
      <vt:lpstr>Body structure</vt:lpstr>
      <vt:lpstr>Bilateral symmetry Body Cavities</vt:lpstr>
      <vt:lpstr>Animal development</vt:lpstr>
      <vt:lpstr>Animal Development</vt:lpstr>
      <vt:lpstr>Animal development</vt:lpstr>
      <vt:lpstr>Animal development</vt:lpstr>
      <vt:lpstr>Animal development</vt:lpstr>
      <vt:lpstr>Animal development</vt:lpstr>
      <vt:lpstr>Animal development</vt:lpstr>
      <vt:lpstr>Invertebrates</vt:lpstr>
      <vt:lpstr>Invertebrates</vt:lpstr>
      <vt:lpstr>Invertebrates</vt:lpstr>
      <vt:lpstr>Invertebrates</vt:lpstr>
      <vt:lpstr>INvertebrates</vt:lpstr>
      <vt:lpstr>Invertebrates</vt:lpstr>
      <vt:lpstr>Invertebrates</vt:lpstr>
      <vt:lpstr>Arthropoda subphylums</vt:lpstr>
      <vt:lpstr>invertebrates</vt:lpstr>
      <vt:lpstr>inVertebrates/vertebrates</vt:lpstr>
      <vt:lpstr>Non-vertebrate Chordate</vt:lpstr>
      <vt:lpstr>vertebrates</vt:lpstr>
      <vt:lpstr>Classes of fish</vt:lpstr>
      <vt:lpstr>vertebrates</vt:lpstr>
      <vt:lpstr>Vertebrates</vt:lpstr>
      <vt:lpstr>vertebrates</vt:lpstr>
      <vt:lpstr>vertebrates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dc:creator>Roger</dc:creator>
  <cp:lastModifiedBy>Leslie Lambert</cp:lastModifiedBy>
  <cp:revision>39</cp:revision>
  <dcterms:created xsi:type="dcterms:W3CDTF">2014-03-26T16:56:56Z</dcterms:created>
  <dcterms:modified xsi:type="dcterms:W3CDTF">2017-05-15T11:38:58Z</dcterms:modified>
</cp:coreProperties>
</file>