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60" r:id="rId4"/>
    <p:sldId id="261" r:id="rId5"/>
    <p:sldId id="262" r:id="rId6"/>
    <p:sldId id="258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5D776-7479-4116-92A7-01393C7717DD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2BC60-C80E-448C-9CB3-0F09DF748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2BC60-C80E-448C-9CB3-0F09DF7482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EDBFFA8-BED0-47D5-BCB2-BE412CCE447A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85413F7-F9E5-4533-83DD-A886DF676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DBFFA8-BED0-47D5-BCB2-BE412CCE447A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5413F7-F9E5-4533-83DD-A886DF676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EDBFFA8-BED0-47D5-BCB2-BE412CCE447A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85413F7-F9E5-4533-83DD-A886DF676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DBFFA8-BED0-47D5-BCB2-BE412CCE447A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5413F7-F9E5-4533-83DD-A886DF676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EDBFFA8-BED0-47D5-BCB2-BE412CCE447A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85413F7-F9E5-4533-83DD-A886DF676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DBFFA8-BED0-47D5-BCB2-BE412CCE447A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5413F7-F9E5-4533-83DD-A886DF676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DBFFA8-BED0-47D5-BCB2-BE412CCE447A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5413F7-F9E5-4533-83DD-A886DF676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DBFFA8-BED0-47D5-BCB2-BE412CCE447A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5413F7-F9E5-4533-83DD-A886DF676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EDBFFA8-BED0-47D5-BCB2-BE412CCE447A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5413F7-F9E5-4533-83DD-A886DF676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DBFFA8-BED0-47D5-BCB2-BE412CCE447A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5413F7-F9E5-4533-83DD-A886DF676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DBFFA8-BED0-47D5-BCB2-BE412CCE447A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5413F7-F9E5-4533-83DD-A886DF676D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EDBFFA8-BED0-47D5-BCB2-BE412CCE447A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85413F7-F9E5-4533-83DD-A886DF676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0/08/Staphylococcus_aureus_Gram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//upload.wikimedia.org/wikipedia/commons/b/b6/Arrangement_of_cocci_bacteria.sv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hyperlink" Target="http://ehs.unc.edu/training/self_study/autoclave/images/5.gi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www.ucmp.berkeley.edu/archaea/KOSmethanococcu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cmp.berkeley.edu/archaea/NIJmethanobac.gif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www.ucmp.berkeley.edu/archaea/NIJmethanosarcina.gi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commtechlab.msu.edu/sites/dlc-me/zoo/Pf0700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milkworks.net/oppimateriaali/mitamaitoon/1_4_maitohappobakteerisuvut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//upload.wikimedia.org/wikipedia/commons/d/db/Gollner_Riftia_pachyptila.p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Bacteria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Classification, Identification, and Human Impact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905000"/>
            <a:ext cx="3733800" cy="428142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39000" cy="7010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Characteristics of </a:t>
            </a:r>
            <a:r>
              <a:rPr lang="en-US" dirty="0" err="1" smtClean="0"/>
              <a:t>eubacteria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7391400" cy="5160336"/>
          </a:xfrm>
        </p:spPr>
        <p:txBody>
          <a:bodyPr/>
          <a:lstStyle/>
          <a:p>
            <a:r>
              <a:rPr lang="en-US" dirty="0" smtClean="0"/>
              <a:t>NO NUCLEUS (meaning they are prokaryotic)</a:t>
            </a:r>
          </a:p>
          <a:p>
            <a:endParaRPr lang="en-US" dirty="0" smtClean="0"/>
          </a:p>
          <a:p>
            <a:r>
              <a:rPr lang="en-US" dirty="0" smtClean="0"/>
              <a:t>DNA is stored in a circular </a:t>
            </a:r>
          </a:p>
          <a:p>
            <a:pPr>
              <a:buNone/>
            </a:pPr>
            <a:r>
              <a:rPr lang="en-US" dirty="0" smtClean="0"/>
              <a:t>   form called a plasmid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Contains a cell wall made of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peptidoglycan</a:t>
            </a:r>
            <a:r>
              <a:rPr lang="en-US" dirty="0" smtClean="0"/>
              <a:t> surrounded by</a:t>
            </a:r>
          </a:p>
          <a:p>
            <a:pPr>
              <a:buNone/>
            </a:pPr>
            <a:r>
              <a:rPr lang="en-US" dirty="0" smtClean="0"/>
              <a:t>   a capsule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Uses flagella or cilia for movement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239000" cy="7010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Characteristics of </a:t>
            </a:r>
            <a:r>
              <a:rPr lang="en-US" dirty="0" err="1" smtClean="0"/>
              <a:t>eubacteria</a:t>
            </a:r>
            <a:endParaRPr lang="en-US" dirty="0"/>
          </a:p>
        </p:txBody>
      </p:sp>
      <p:pic>
        <p:nvPicPr>
          <p:cNvPr id="4" name="Picture 3" descr="18-x10-Plasmi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452002" y="2357001"/>
            <a:ext cx="4743071" cy="3077068"/>
          </a:xfrm>
          <a:prstGeom prst="rect">
            <a:avLst/>
          </a:prstGeom>
        </p:spPr>
      </p:pic>
      <p:pic>
        <p:nvPicPr>
          <p:cNvPr id="5" name="Content Placeholder 3" descr="27-07x1-Flagell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562600" y="1524000"/>
            <a:ext cx="3352800" cy="4704184"/>
          </a:xfrm>
        </p:spPr>
      </p:pic>
      <p:sp>
        <p:nvSpPr>
          <p:cNvPr id="6" name="TextBox 5"/>
          <p:cNvSpPr txBox="1"/>
          <p:nvPr/>
        </p:nvSpPr>
        <p:spPr>
          <a:xfrm>
            <a:off x="3505200" y="17526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Plasmid: Circular DNA structure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411480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Flagella attached to assist in movement</a:t>
            </a:r>
            <a:endParaRPr lang="en-US" sz="2400" dirty="0"/>
          </a:p>
        </p:txBody>
      </p:sp>
      <p:sp>
        <p:nvSpPr>
          <p:cNvPr id="8" name="Right Arrow 7"/>
          <p:cNvSpPr/>
          <p:nvPr/>
        </p:nvSpPr>
        <p:spPr>
          <a:xfrm rot="8479901">
            <a:off x="2921413" y="2769199"/>
            <a:ext cx="1143000" cy="239753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9180899">
            <a:off x="4879654" y="3632587"/>
            <a:ext cx="1447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853440"/>
          </a:xfrm>
        </p:spPr>
        <p:txBody>
          <a:bodyPr/>
          <a:lstStyle/>
          <a:p>
            <a:r>
              <a:rPr lang="en-US" dirty="0" smtClean="0"/>
              <a:t>Identification of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001000" cy="5236536"/>
          </a:xfrm>
        </p:spPr>
        <p:txBody>
          <a:bodyPr/>
          <a:lstStyle/>
          <a:p>
            <a:r>
              <a:rPr lang="en-US" dirty="0" smtClean="0"/>
              <a:t>Gram staining  is a technique used to classify groups of bacteria cells based on the thickness of their cell wall.</a:t>
            </a:r>
          </a:p>
          <a:p>
            <a:endParaRPr lang="en-US" dirty="0" smtClean="0"/>
          </a:p>
          <a:p>
            <a:r>
              <a:rPr lang="en-US" dirty="0" smtClean="0"/>
              <a:t>Gram positive (+) results will stain the cell purple</a:t>
            </a:r>
            <a:endParaRPr lang="en-US" dirty="0"/>
          </a:p>
        </p:txBody>
      </p:sp>
      <p:pic>
        <p:nvPicPr>
          <p:cNvPr id="4" name="Picture 3" descr="27-05-GramPosGramNegBact-L.jpg"/>
          <p:cNvPicPr>
            <a:picLocks noChangeAspect="1"/>
          </p:cNvPicPr>
          <p:nvPr/>
        </p:nvPicPr>
        <p:blipFill>
          <a:blip r:embed="rId2" cstate="print"/>
          <a:srcRect b="51111"/>
          <a:stretch>
            <a:fillRect/>
          </a:stretch>
        </p:blipFill>
        <p:spPr>
          <a:xfrm>
            <a:off x="304800" y="3352800"/>
            <a:ext cx="8381999" cy="3278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39000" cy="777240"/>
          </a:xfrm>
        </p:spPr>
        <p:txBody>
          <a:bodyPr/>
          <a:lstStyle/>
          <a:p>
            <a:r>
              <a:rPr lang="en-US" dirty="0" smtClean="0"/>
              <a:t>Identification of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7696200" cy="5160336"/>
          </a:xfrm>
        </p:spPr>
        <p:txBody>
          <a:bodyPr/>
          <a:lstStyle/>
          <a:p>
            <a:r>
              <a:rPr lang="en-US" dirty="0" smtClean="0"/>
              <a:t>Gram negative (-) results will stain the cell pink</a:t>
            </a:r>
            <a:endParaRPr lang="en-US" dirty="0"/>
          </a:p>
        </p:txBody>
      </p:sp>
      <p:pic>
        <p:nvPicPr>
          <p:cNvPr id="4" name="Picture 3" descr="27-05-GramPosGramNegBact-L.jpg"/>
          <p:cNvPicPr>
            <a:picLocks noChangeAspect="1"/>
          </p:cNvPicPr>
          <p:nvPr/>
        </p:nvPicPr>
        <p:blipFill>
          <a:blip r:embed="rId2" cstate="print"/>
          <a:srcRect t="48889"/>
          <a:stretch>
            <a:fillRect/>
          </a:stretch>
        </p:blipFill>
        <p:spPr>
          <a:xfrm>
            <a:off x="0" y="2057400"/>
            <a:ext cx="8945217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239000" cy="853440"/>
          </a:xfrm>
        </p:spPr>
        <p:txBody>
          <a:bodyPr/>
          <a:lstStyle/>
          <a:p>
            <a:r>
              <a:rPr lang="en-US" dirty="0" smtClean="0"/>
              <a:t>Identification of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Bacteria are also classified and named based on the shape of the cell.</a:t>
            </a:r>
          </a:p>
          <a:p>
            <a:endParaRPr lang="en-US" dirty="0" smtClean="0"/>
          </a:p>
          <a:p>
            <a:r>
              <a:rPr lang="en-US" dirty="0" smtClean="0"/>
              <a:t>Spheres  of bacteria are called </a:t>
            </a:r>
            <a:r>
              <a:rPr lang="en-US" dirty="0" err="1" smtClean="0"/>
              <a:t>coccus</a:t>
            </a:r>
            <a:endParaRPr lang="en-US" dirty="0"/>
          </a:p>
        </p:txBody>
      </p:sp>
      <p:pic>
        <p:nvPicPr>
          <p:cNvPr id="4" name="Picture 3" descr="27-03a-SphericalProkaryo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657600"/>
            <a:ext cx="4120041" cy="2920079"/>
          </a:xfrm>
          <a:prstGeom prst="rect">
            <a:avLst/>
          </a:prstGeom>
        </p:spPr>
      </p:pic>
      <p:pic>
        <p:nvPicPr>
          <p:cNvPr id="22530" name="Picture 2" descr="File:Staphylococcus aureus Gra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657600"/>
            <a:ext cx="3848100" cy="2886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 of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Rod shaped bacteria are called bacillus</a:t>
            </a:r>
            <a:endParaRPr lang="en-US" dirty="0"/>
          </a:p>
        </p:txBody>
      </p:sp>
      <p:pic>
        <p:nvPicPr>
          <p:cNvPr id="4" name="Picture 3" descr="27-03b-RodShapedProkaryo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819400"/>
            <a:ext cx="4659593" cy="3561261"/>
          </a:xfrm>
          <a:prstGeom prst="rect">
            <a:avLst/>
          </a:prstGeom>
        </p:spPr>
      </p:pic>
      <p:pic>
        <p:nvPicPr>
          <p:cNvPr id="5" name="Picture 2" descr="http://www.bio.miami.edu/~cmallery/150/proceuc/c8.27x3.bact.shapes.jpg"/>
          <p:cNvPicPr>
            <a:picLocks noChangeAspect="1" noChangeArrowheads="1"/>
          </p:cNvPicPr>
          <p:nvPr/>
        </p:nvPicPr>
        <p:blipFill>
          <a:blip r:embed="rId3" cstate="print"/>
          <a:srcRect l="33566" r="31003"/>
          <a:stretch>
            <a:fillRect/>
          </a:stretch>
        </p:blipFill>
        <p:spPr bwMode="auto">
          <a:xfrm>
            <a:off x="5638800" y="2133600"/>
            <a:ext cx="1997706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 of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Spiral shaped bacteria are called </a:t>
            </a:r>
            <a:r>
              <a:rPr lang="en-US" dirty="0" err="1" smtClean="0"/>
              <a:t>spirilli</a:t>
            </a:r>
            <a:endParaRPr lang="en-US" dirty="0"/>
          </a:p>
        </p:txBody>
      </p:sp>
      <p:pic>
        <p:nvPicPr>
          <p:cNvPr id="4" name="Picture 3" descr="27-03c-HelicalProkaryo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819400"/>
            <a:ext cx="4946298" cy="3023425"/>
          </a:xfrm>
          <a:prstGeom prst="rect">
            <a:avLst/>
          </a:prstGeom>
        </p:spPr>
      </p:pic>
      <p:pic>
        <p:nvPicPr>
          <p:cNvPr id="5" name="Picture 2" descr="http://www.bio.miami.edu/~cmallery/150/proceuc/c8.27x3.bact.shapes.jpg"/>
          <p:cNvPicPr>
            <a:picLocks noChangeAspect="1" noChangeArrowheads="1"/>
          </p:cNvPicPr>
          <p:nvPr/>
        </p:nvPicPr>
        <p:blipFill>
          <a:blip r:embed="rId3" cstate="print"/>
          <a:srcRect l="68998"/>
          <a:stretch>
            <a:fillRect/>
          </a:stretch>
        </p:blipFill>
        <p:spPr bwMode="auto">
          <a:xfrm>
            <a:off x="5943600" y="2209800"/>
            <a:ext cx="1659112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ile:Arrangement of cocci bacteria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14600"/>
            <a:ext cx="4276725" cy="29859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 of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addition to their shape, growth patterns are also used to classify and name bacterial cells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err="1" smtClean="0"/>
              <a:t>Diplo</a:t>
            </a:r>
            <a:r>
              <a:rPr lang="en-US" dirty="0" smtClean="0"/>
              <a:t> = growth in pairs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Strepto</a:t>
            </a:r>
            <a:r>
              <a:rPr lang="en-US" dirty="0" smtClean="0"/>
              <a:t> = growth in chains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Staphylo</a:t>
            </a:r>
            <a:r>
              <a:rPr lang="en-US" dirty="0" smtClean="0"/>
              <a:t> = growth in groups or clusters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/>
          <a:lstStyle/>
          <a:p>
            <a:r>
              <a:rPr lang="en-US" dirty="0" smtClean="0"/>
              <a:t>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7696200" cy="5160336"/>
          </a:xfrm>
        </p:spPr>
        <p:txBody>
          <a:bodyPr/>
          <a:lstStyle/>
          <a:p>
            <a:r>
              <a:rPr lang="en-US" dirty="0" smtClean="0"/>
              <a:t>Bacteria can use multiple methods of reproducing depending on environmental factors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Asexual reproduction</a:t>
            </a:r>
          </a:p>
          <a:p>
            <a:pPr>
              <a:buNone/>
            </a:pPr>
            <a:r>
              <a:rPr lang="en-US" dirty="0" smtClean="0"/>
              <a:t>   occurs through </a:t>
            </a:r>
          </a:p>
          <a:p>
            <a:pPr>
              <a:buNone/>
            </a:pPr>
            <a:r>
              <a:rPr lang="en-US" dirty="0" smtClean="0"/>
              <a:t>   binary fission</a:t>
            </a:r>
            <a:endParaRPr lang="en-US" dirty="0"/>
          </a:p>
        </p:txBody>
      </p:sp>
      <p:pic>
        <p:nvPicPr>
          <p:cNvPr id="4" name="Picture 2" descr="Binary fis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62320"/>
            <a:ext cx="3124200" cy="4473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/>
          <a:lstStyle/>
          <a:p>
            <a:r>
              <a:rPr lang="en-US" dirty="0" smtClean="0"/>
              <a:t>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Sexual reproduction occurs through conjugation</a:t>
            </a:r>
          </a:p>
          <a:p>
            <a:endParaRPr lang="en-US" dirty="0" smtClean="0"/>
          </a:p>
          <a:p>
            <a:r>
              <a:rPr lang="en-US" dirty="0" smtClean="0"/>
              <a:t>Sexual reproduction</a:t>
            </a:r>
          </a:p>
          <a:p>
            <a:pPr>
              <a:buNone/>
            </a:pPr>
            <a:r>
              <a:rPr lang="en-US" dirty="0" smtClean="0"/>
              <a:t> increases genetic variety </a:t>
            </a:r>
          </a:p>
          <a:p>
            <a:pPr>
              <a:buNone/>
            </a:pPr>
            <a:r>
              <a:rPr lang="en-US" dirty="0" smtClean="0"/>
              <a:t> to help a population </a:t>
            </a:r>
          </a:p>
          <a:p>
            <a:pPr>
              <a:buNone/>
            </a:pPr>
            <a:r>
              <a:rPr lang="en-US" dirty="0" smtClean="0"/>
              <a:t> survive in adverse </a:t>
            </a:r>
          </a:p>
          <a:p>
            <a:pPr>
              <a:buNone/>
            </a:pPr>
            <a:r>
              <a:rPr lang="en-US" dirty="0" smtClean="0"/>
              <a:t> conditions</a:t>
            </a:r>
            <a:endParaRPr lang="en-US" dirty="0"/>
          </a:p>
        </p:txBody>
      </p:sp>
      <p:pic>
        <p:nvPicPr>
          <p:cNvPr id="4" name="Picture 3" descr="27-x1-ProkaryoteConjug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940453" y="2078509"/>
            <a:ext cx="3462654" cy="4487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eachernotes.paramus.k12.nj.us/Nolan/2005-2006/CP%20Bio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667000"/>
            <a:ext cx="4221543" cy="3124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Kingdoms of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of the six kingdoms of classification are represented by bacterial cells.</a:t>
            </a:r>
          </a:p>
          <a:p>
            <a:endParaRPr lang="en-US" dirty="0" smtClean="0"/>
          </a:p>
          <a:p>
            <a:r>
              <a:rPr lang="en-US" dirty="0" smtClean="0"/>
              <a:t>Bacteria are</a:t>
            </a:r>
          </a:p>
          <a:p>
            <a:pPr>
              <a:buNone/>
            </a:pPr>
            <a:r>
              <a:rPr lang="en-US" dirty="0" smtClean="0"/>
              <a:t>unicellular, </a:t>
            </a:r>
          </a:p>
          <a:p>
            <a:pPr>
              <a:buNone/>
            </a:pPr>
            <a:r>
              <a:rPr lang="en-US" dirty="0" smtClean="0"/>
              <a:t>prokaryotic cells with</a:t>
            </a:r>
          </a:p>
          <a:p>
            <a:pPr>
              <a:buNone/>
            </a:pPr>
            <a:r>
              <a:rPr lang="en-US" dirty="0" smtClean="0"/>
              <a:t>simple cell structures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two groups  of bacteria </a:t>
            </a:r>
          </a:p>
          <a:p>
            <a:pPr>
              <a:buNone/>
            </a:pPr>
            <a:r>
              <a:rPr lang="en-US" dirty="0" smtClean="0"/>
              <a:t>vary mostly by where they live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/>
          <a:lstStyle/>
          <a:p>
            <a:r>
              <a:rPr lang="en-US" dirty="0" smtClean="0"/>
              <a:t>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7391400" cy="5160336"/>
          </a:xfrm>
        </p:spPr>
        <p:txBody>
          <a:bodyPr/>
          <a:lstStyle/>
          <a:p>
            <a:r>
              <a:rPr lang="en-US" dirty="0" smtClean="0"/>
              <a:t>Bacteria have the ability to form an extra layer of protection against their environment in adverse conditions called an </a:t>
            </a:r>
            <a:r>
              <a:rPr lang="en-US" dirty="0" err="1" smtClean="0"/>
              <a:t>endospore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Endospores</a:t>
            </a:r>
            <a:r>
              <a:rPr lang="en-US" dirty="0" smtClean="0"/>
              <a:t> protect the </a:t>
            </a:r>
          </a:p>
          <a:p>
            <a:pPr>
              <a:buNone/>
            </a:pPr>
            <a:r>
              <a:rPr lang="en-US" dirty="0" smtClean="0"/>
              <a:t> cell’s DNA so it can survive </a:t>
            </a:r>
          </a:p>
          <a:p>
            <a:pPr>
              <a:buNone/>
            </a:pPr>
            <a:r>
              <a:rPr lang="en-US" dirty="0" smtClean="0"/>
              <a:t> for years until conditions </a:t>
            </a:r>
          </a:p>
          <a:p>
            <a:pPr>
              <a:buNone/>
            </a:pPr>
            <a:r>
              <a:rPr lang="en-US" dirty="0" smtClean="0"/>
              <a:t> are normal again.</a:t>
            </a:r>
            <a:endParaRPr lang="en-US" dirty="0"/>
          </a:p>
        </p:txBody>
      </p:sp>
      <p:pic>
        <p:nvPicPr>
          <p:cNvPr id="4" name="Picture 2" descr="http://www.microbeworld.org/images/stories/didyouknow/endospore_cy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514600"/>
            <a:ext cx="4572000" cy="2913018"/>
          </a:xfrm>
          <a:prstGeom prst="rect">
            <a:avLst/>
          </a:prstGeom>
          <a:noFill/>
        </p:spPr>
      </p:pic>
      <p:pic>
        <p:nvPicPr>
          <p:cNvPr id="5" name="Picture 4" descr="27-10-AnthraxEndosp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4876800"/>
            <a:ext cx="2286000" cy="1802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sterilization will destroy bacterial cells and </a:t>
            </a:r>
            <a:r>
              <a:rPr lang="en-US" dirty="0" err="1" smtClean="0"/>
              <a:t>endospores</a:t>
            </a:r>
            <a:endParaRPr lang="en-US" dirty="0" smtClean="0"/>
          </a:p>
          <a:p>
            <a:r>
              <a:rPr lang="en-US" dirty="0" smtClean="0"/>
              <a:t>“sterile” means the </a:t>
            </a:r>
          </a:p>
          <a:p>
            <a:pPr>
              <a:buNone/>
            </a:pPr>
            <a:r>
              <a:rPr lang="en-US" dirty="0" smtClean="0"/>
              <a:t>  absence of </a:t>
            </a:r>
            <a:r>
              <a:rPr lang="en-US" b="1" dirty="0" smtClean="0"/>
              <a:t>all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microorganisms</a:t>
            </a:r>
          </a:p>
          <a:p>
            <a:r>
              <a:rPr lang="en-US" dirty="0" smtClean="0"/>
              <a:t>High heat is the most</a:t>
            </a:r>
          </a:p>
          <a:p>
            <a:pPr>
              <a:buNone/>
            </a:pPr>
            <a:r>
              <a:rPr lang="en-US" dirty="0" smtClean="0"/>
              <a:t>  effective method of </a:t>
            </a:r>
          </a:p>
          <a:p>
            <a:pPr>
              <a:buNone/>
            </a:pPr>
            <a:r>
              <a:rPr lang="en-US" dirty="0" smtClean="0"/>
              <a:t>  sterilization</a:t>
            </a:r>
          </a:p>
          <a:p>
            <a:r>
              <a:rPr lang="en-US" dirty="0" smtClean="0"/>
              <a:t>First developed by</a:t>
            </a:r>
          </a:p>
          <a:p>
            <a:pPr>
              <a:buNone/>
            </a:pPr>
            <a:r>
              <a:rPr lang="en-US" dirty="0" smtClean="0"/>
              <a:t>  Louis Pasteur</a:t>
            </a:r>
            <a:endParaRPr lang="en-US" dirty="0"/>
          </a:p>
        </p:txBody>
      </p:sp>
      <p:pic>
        <p:nvPicPr>
          <p:cNvPr id="1026" name="Picture 2" descr="Gravity Displacement Autoclav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514600"/>
            <a:ext cx="3810000" cy="3829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39000" cy="777240"/>
          </a:xfrm>
        </p:spPr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143000"/>
            <a:ext cx="4648200" cy="53035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With a better understanding of microorganisms scientists began to develop methods of combating disease caused by microorganisms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In 1928 Alexander Fleming discovered that mold had accidentally grown in one of his </a:t>
            </a:r>
            <a:r>
              <a:rPr lang="en-US" dirty="0" err="1" smtClean="0"/>
              <a:t>petri</a:t>
            </a:r>
            <a:r>
              <a:rPr lang="en-US" dirty="0" smtClean="0"/>
              <a:t> dishes of bacteria and that the mold growth was actually inhibiting the growth of the bacteria</a:t>
            </a:r>
            <a:endParaRPr lang="en-US" dirty="0"/>
          </a:p>
        </p:txBody>
      </p:sp>
      <p:pic>
        <p:nvPicPr>
          <p:cNvPr id="4" name="Picture 4" descr="http://static.guim.co.uk/sys-images/Guardian/Pix/pictures/2009/6/10/1244632794634/Centenary-Icons-Alexander-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2878667" cy="2590800"/>
          </a:xfrm>
          <a:prstGeom prst="rect">
            <a:avLst/>
          </a:prstGeom>
          <a:noFill/>
        </p:spPr>
      </p:pic>
      <p:pic>
        <p:nvPicPr>
          <p:cNvPr id="5" name="Picture 2" descr="s58dryh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609600" y="4038600"/>
            <a:ext cx="2743200" cy="2631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4038600" cy="484632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 This discovery by Fleming marked the first discovery of an antibiotic treatment that could be used to fight bacterial diseases.</a:t>
            </a:r>
          </a:p>
          <a:p>
            <a:endParaRPr lang="en-US" dirty="0" smtClean="0"/>
          </a:p>
          <a:p>
            <a:r>
              <a:rPr lang="en-US" dirty="0" smtClean="0"/>
              <a:t>The antibiotic discovered by Fleming is a common mold called </a:t>
            </a:r>
            <a:r>
              <a:rPr lang="en-US" i="1" dirty="0" err="1" smtClean="0"/>
              <a:t>Penicillium</a:t>
            </a:r>
            <a:r>
              <a:rPr lang="en-US" dirty="0" smtClean="0"/>
              <a:t> that inhibits bacterial growth</a:t>
            </a:r>
            <a:endParaRPr lang="en-US" dirty="0"/>
          </a:p>
        </p:txBody>
      </p:sp>
      <p:pic>
        <p:nvPicPr>
          <p:cNvPr id="4" name="Picture 2" descr="s58dryh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4572000" y="2057400"/>
            <a:ext cx="3421801" cy="3282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Bacteria are found in all environments and therefore have developed relationships with the organisms and the environments that they live in.</a:t>
            </a:r>
          </a:p>
          <a:p>
            <a:endParaRPr lang="en-US" dirty="0" smtClean="0"/>
          </a:p>
          <a:p>
            <a:r>
              <a:rPr lang="en-US" dirty="0" smtClean="0"/>
              <a:t>Bacteria decompose dead, </a:t>
            </a:r>
          </a:p>
          <a:p>
            <a:pPr>
              <a:buNone/>
            </a:pPr>
            <a:r>
              <a:rPr lang="en-US" dirty="0" smtClean="0"/>
              <a:t>organic material to be recycled </a:t>
            </a:r>
          </a:p>
          <a:p>
            <a:pPr>
              <a:buNone/>
            </a:pPr>
            <a:r>
              <a:rPr lang="en-US" dirty="0" smtClean="0"/>
              <a:t>into the Earth and back through</a:t>
            </a:r>
          </a:p>
          <a:p>
            <a:pPr>
              <a:buNone/>
            </a:pPr>
            <a:r>
              <a:rPr lang="en-US" dirty="0" smtClean="0"/>
              <a:t> the food webs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4818" name="Picture 2" descr="http://www.bigelow.org/bacteria/oce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399" y="3124200"/>
            <a:ext cx="3373755" cy="306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239000" cy="4846320"/>
          </a:xfrm>
        </p:spPr>
        <p:txBody>
          <a:bodyPr/>
          <a:lstStyle/>
          <a:p>
            <a:pPr algn="ctr"/>
            <a:r>
              <a:rPr lang="en-US" dirty="0" smtClean="0"/>
              <a:t> Bacteria are used in the Nitrogen cycle during nitrogen fixation that converts N</a:t>
            </a:r>
            <a:r>
              <a:rPr lang="en-US" baseline="-25000" dirty="0" smtClean="0"/>
              <a:t>2</a:t>
            </a:r>
            <a:r>
              <a:rPr lang="en-US" dirty="0" smtClean="0"/>
              <a:t> into nitrates</a:t>
            </a:r>
            <a:endParaRPr lang="en-US" dirty="0"/>
          </a:p>
        </p:txBody>
      </p:sp>
      <p:pic>
        <p:nvPicPr>
          <p:cNvPr id="4" name="Picture 2" descr="http://tolweb.org/tree/ToLimages/Nitrogen_Cycle.50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590800"/>
            <a:ext cx="5181600" cy="4035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077200" cy="5084136"/>
          </a:xfrm>
        </p:spPr>
        <p:txBody>
          <a:bodyPr>
            <a:normAutofit/>
          </a:bodyPr>
          <a:lstStyle/>
          <a:p>
            <a:r>
              <a:rPr lang="en-US" dirty="0" smtClean="0"/>
              <a:t>Most digestive systems contain various bacteria that help us break down the food we eat (without them we would not be able to digest plant material!)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Cows rely on bacteria</a:t>
            </a:r>
          </a:p>
          <a:p>
            <a:pPr>
              <a:buNone/>
            </a:pPr>
            <a:r>
              <a:rPr lang="en-US" dirty="0" smtClean="0"/>
              <a:t>   to break down and </a:t>
            </a:r>
          </a:p>
          <a:p>
            <a:pPr>
              <a:buNone/>
            </a:pPr>
            <a:r>
              <a:rPr lang="en-US" dirty="0" smtClean="0"/>
              <a:t>   absorb tough plant </a:t>
            </a:r>
          </a:p>
          <a:p>
            <a:pPr>
              <a:buNone/>
            </a:pPr>
            <a:r>
              <a:rPr lang="en-US" dirty="0" smtClean="0"/>
              <a:t>   material</a:t>
            </a:r>
            <a:endParaRPr lang="en-US" dirty="0"/>
          </a:p>
        </p:txBody>
      </p:sp>
      <p:pic>
        <p:nvPicPr>
          <p:cNvPr id="4" name="Picture 3" descr="41-22-RuminantDigestion-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2895600"/>
            <a:ext cx="4997153" cy="3341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7391400" cy="5160336"/>
          </a:xfrm>
        </p:spPr>
        <p:txBody>
          <a:bodyPr/>
          <a:lstStyle/>
          <a:p>
            <a:r>
              <a:rPr lang="en-US" dirty="0" err="1" smtClean="0"/>
              <a:t>Cyanobacteria</a:t>
            </a:r>
            <a:r>
              <a:rPr lang="en-US" dirty="0" smtClean="0"/>
              <a:t> play a vital role in the production of oxygen in the atmosphere</a:t>
            </a:r>
          </a:p>
          <a:p>
            <a:endParaRPr lang="en-US" dirty="0" smtClean="0"/>
          </a:p>
          <a:p>
            <a:r>
              <a:rPr lang="en-US" dirty="0" smtClean="0"/>
              <a:t>Recently bacteria have been used to help clean up damage from oil spills and sewage</a:t>
            </a:r>
            <a:endParaRPr lang="en-US" dirty="0"/>
          </a:p>
        </p:txBody>
      </p:sp>
      <p:pic>
        <p:nvPicPr>
          <p:cNvPr id="4" name="Picture 3" descr="27-19-OilSpillTreat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1" y="3811428"/>
            <a:ext cx="4648200" cy="2817971"/>
          </a:xfrm>
          <a:prstGeom prst="rect">
            <a:avLst/>
          </a:prstGeom>
        </p:spPr>
      </p:pic>
      <p:pic>
        <p:nvPicPr>
          <p:cNvPr id="5" name="Picture 4" descr="27-18-SewageTreat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3581400"/>
            <a:ext cx="2458593" cy="308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27T-03c-Myxobacter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2698707"/>
            <a:ext cx="2971800" cy="23933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543800" cy="822960"/>
          </a:xfrm>
        </p:spPr>
        <p:txBody>
          <a:bodyPr>
            <a:normAutofit/>
          </a:bodyPr>
          <a:lstStyle/>
          <a:p>
            <a:r>
              <a:rPr lang="en-US" dirty="0" smtClean="0"/>
              <a:t>How do you prevent disease?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3581400" cy="4846320"/>
          </a:xfrm>
        </p:spPr>
        <p:txBody>
          <a:bodyPr/>
          <a:lstStyle/>
          <a:p>
            <a:r>
              <a:rPr lang="en-US" dirty="0" smtClean="0"/>
              <a:t>Wash your hands properly</a:t>
            </a:r>
          </a:p>
          <a:p>
            <a:endParaRPr lang="en-US" dirty="0" smtClean="0"/>
          </a:p>
          <a:p>
            <a:r>
              <a:rPr lang="en-US" dirty="0" smtClean="0"/>
              <a:t>Cover your nose and mouth when you sneeze or cough</a:t>
            </a:r>
          </a:p>
          <a:p>
            <a:endParaRPr lang="en-US" dirty="0" smtClean="0"/>
          </a:p>
          <a:p>
            <a:r>
              <a:rPr lang="en-US" dirty="0" smtClean="0"/>
              <a:t>Stay at home when you’re sick</a:t>
            </a:r>
            <a:endParaRPr lang="en-US" dirty="0"/>
          </a:p>
        </p:txBody>
      </p:sp>
      <p:pic>
        <p:nvPicPr>
          <p:cNvPr id="4" name="Picture 3" descr="27T-03i-Mycoplasm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4419600"/>
            <a:ext cx="3255690" cy="2209800"/>
          </a:xfrm>
          <a:prstGeom prst="rect">
            <a:avLst/>
          </a:prstGeom>
        </p:spPr>
      </p:pic>
      <p:pic>
        <p:nvPicPr>
          <p:cNvPr id="6" name="Picture 5" descr="27T-03d-Bdellovibri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1295400"/>
            <a:ext cx="2895600" cy="2063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39000" cy="853440"/>
          </a:xfrm>
        </p:spPr>
        <p:txBody>
          <a:bodyPr/>
          <a:lstStyle/>
          <a:p>
            <a:r>
              <a:rPr lang="en-US" dirty="0" smtClean="0"/>
              <a:t>Kingdoms of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7391400" cy="51603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Until the 1970’s 5 classification kingdoms were recognized by the scientific community: plants, animals, fungi, </a:t>
            </a:r>
            <a:r>
              <a:rPr lang="en-US" dirty="0" err="1" smtClean="0"/>
              <a:t>protists</a:t>
            </a:r>
            <a:r>
              <a:rPr lang="en-US" dirty="0" smtClean="0"/>
              <a:t>, and a bacterial group called “</a:t>
            </a:r>
            <a:r>
              <a:rPr lang="en-US" dirty="0" err="1" smtClean="0"/>
              <a:t>monera</a:t>
            </a:r>
            <a:r>
              <a:rPr lang="en-US" dirty="0" smtClean="0"/>
              <a:t>”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 the 1970’s a group led by Carl </a:t>
            </a:r>
            <a:r>
              <a:rPr lang="en-US" dirty="0" err="1" smtClean="0"/>
              <a:t>Woese</a:t>
            </a:r>
            <a:r>
              <a:rPr lang="en-US" dirty="0" smtClean="0"/>
              <a:t> discovered that the DNA among bacteria cells formed 2 very different groups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This developed our current 6 classification system which can also be divided into 3 larger categories called domains: </a:t>
            </a:r>
            <a:r>
              <a:rPr lang="en-US" dirty="0" err="1" smtClean="0"/>
              <a:t>Eukarya</a:t>
            </a:r>
            <a:r>
              <a:rPr lang="en-US" dirty="0" smtClean="0"/>
              <a:t>, </a:t>
            </a:r>
            <a:r>
              <a:rPr lang="en-US" dirty="0" err="1" smtClean="0"/>
              <a:t>Eubacteria</a:t>
            </a:r>
            <a:r>
              <a:rPr lang="en-US" dirty="0" smtClean="0"/>
              <a:t>, and </a:t>
            </a:r>
            <a:r>
              <a:rPr lang="en-US" dirty="0" err="1" smtClean="0"/>
              <a:t>Archaea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239000" cy="777240"/>
          </a:xfrm>
        </p:spPr>
        <p:txBody>
          <a:bodyPr/>
          <a:lstStyle/>
          <a:p>
            <a:r>
              <a:rPr lang="en-US" dirty="0" smtClean="0"/>
              <a:t>Kingdoms of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7239000" cy="4846320"/>
          </a:xfrm>
        </p:spPr>
        <p:txBody>
          <a:bodyPr/>
          <a:lstStyle/>
          <a:p>
            <a:r>
              <a:rPr lang="en-US" dirty="0" smtClean="0"/>
              <a:t> The domain and kingdom </a:t>
            </a:r>
            <a:r>
              <a:rPr lang="en-US" dirty="0" err="1" smtClean="0"/>
              <a:t>Archaea</a:t>
            </a:r>
            <a:r>
              <a:rPr lang="en-US" dirty="0" smtClean="0"/>
              <a:t> actually represents a group that aren’t technically bacteria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Archaea</a:t>
            </a:r>
            <a:r>
              <a:rPr lang="en-US" dirty="0" smtClean="0"/>
              <a:t> look like bacterial cells and store their DNA in the same circular structure but are otherwise very chemically different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5362" name="Picture 2" descr="Methanococcu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419600"/>
            <a:ext cx="2133600" cy="2133600"/>
          </a:xfrm>
          <a:prstGeom prst="rect">
            <a:avLst/>
          </a:prstGeom>
          <a:noFill/>
        </p:spPr>
      </p:pic>
      <p:pic>
        <p:nvPicPr>
          <p:cNvPr id="15364" name="Picture 4" descr="Methanosarcin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4419600"/>
            <a:ext cx="2133600" cy="2133600"/>
          </a:xfrm>
          <a:prstGeom prst="rect">
            <a:avLst/>
          </a:prstGeom>
          <a:noFill/>
        </p:spPr>
      </p:pic>
      <p:pic>
        <p:nvPicPr>
          <p:cNvPr id="15366" name="Picture 6" descr="Methanobacterium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4419600"/>
            <a:ext cx="149352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chaean 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267200"/>
            <a:ext cx="4286250" cy="2286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239000" cy="853440"/>
          </a:xfrm>
        </p:spPr>
        <p:txBody>
          <a:bodyPr/>
          <a:lstStyle/>
          <a:p>
            <a:r>
              <a:rPr lang="en-US" dirty="0" smtClean="0"/>
              <a:t>Kingdoms of 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7391400" cy="5160336"/>
          </a:xfrm>
        </p:spPr>
        <p:txBody>
          <a:bodyPr/>
          <a:lstStyle/>
          <a:p>
            <a:r>
              <a:rPr lang="en-US" dirty="0" smtClean="0"/>
              <a:t>One major difference between </a:t>
            </a:r>
            <a:r>
              <a:rPr lang="en-US" dirty="0" err="1" smtClean="0"/>
              <a:t>Archaea</a:t>
            </a:r>
            <a:r>
              <a:rPr lang="en-US" dirty="0" smtClean="0"/>
              <a:t> and </a:t>
            </a:r>
            <a:r>
              <a:rPr lang="en-US" dirty="0" err="1" smtClean="0"/>
              <a:t>Eubacteria</a:t>
            </a:r>
            <a:r>
              <a:rPr lang="en-US" dirty="0" smtClean="0"/>
              <a:t> cells is the structure of the cell wall/membrane</a:t>
            </a:r>
          </a:p>
          <a:p>
            <a:r>
              <a:rPr lang="en-US" dirty="0" smtClean="0"/>
              <a:t>Normal cells (including eukaryotic cells) have a </a:t>
            </a:r>
            <a:r>
              <a:rPr lang="en-US" dirty="0" err="1" smtClean="0"/>
              <a:t>phospholipid</a:t>
            </a:r>
            <a:r>
              <a:rPr lang="en-US" dirty="0" smtClean="0"/>
              <a:t> cell membrane structure</a:t>
            </a:r>
          </a:p>
          <a:p>
            <a:r>
              <a:rPr lang="en-US" dirty="0" err="1" smtClean="0"/>
              <a:t>Archaea</a:t>
            </a:r>
            <a:r>
              <a:rPr lang="en-US" dirty="0" smtClean="0"/>
              <a:t> cell membranes are made instead of a carbon based isoprene chain structure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239000" cy="777240"/>
          </a:xfrm>
        </p:spPr>
        <p:txBody>
          <a:bodyPr>
            <a:normAutofit/>
          </a:bodyPr>
          <a:lstStyle/>
          <a:p>
            <a:r>
              <a:rPr lang="en-US" dirty="0" smtClean="0"/>
              <a:t>Kingdoms of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239000" cy="5084136"/>
          </a:xfrm>
        </p:spPr>
        <p:txBody>
          <a:bodyPr>
            <a:normAutofit/>
          </a:bodyPr>
          <a:lstStyle/>
          <a:p>
            <a:r>
              <a:rPr lang="en-US" dirty="0" err="1" smtClean="0"/>
              <a:t>Archaea</a:t>
            </a:r>
            <a:r>
              <a:rPr lang="en-US" dirty="0" smtClean="0"/>
              <a:t> are best known for their ability to survive in extremely harsh environments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r>
              <a:rPr lang="en-US" u="sng" dirty="0" err="1" smtClean="0"/>
              <a:t>Methanogens</a:t>
            </a:r>
            <a:r>
              <a:rPr lang="en-US" dirty="0" smtClean="0"/>
              <a:t> live in swamps</a:t>
            </a:r>
          </a:p>
          <a:p>
            <a:pPr>
              <a:buNone/>
            </a:pPr>
            <a:r>
              <a:rPr lang="en-US" u="sng" dirty="0" err="1" smtClean="0"/>
              <a:t>Halophiles</a:t>
            </a:r>
            <a:r>
              <a:rPr lang="en-US" dirty="0" smtClean="0"/>
              <a:t> live in salty areas</a:t>
            </a:r>
          </a:p>
          <a:p>
            <a:pPr>
              <a:buNone/>
            </a:pPr>
            <a:r>
              <a:rPr lang="en-US" u="sng" dirty="0" err="1" smtClean="0"/>
              <a:t>Thermophiles</a:t>
            </a:r>
            <a:r>
              <a:rPr lang="en-US" dirty="0" smtClean="0"/>
              <a:t> live in extreme temperatures</a:t>
            </a:r>
            <a:endParaRPr lang="en-US" dirty="0"/>
          </a:p>
        </p:txBody>
      </p:sp>
      <p:pic>
        <p:nvPicPr>
          <p:cNvPr id="4" name="Picture 4" descr="http://www.fcps.edu/islandcreekes/ecology/Habitat/Marsh/marsh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438400"/>
            <a:ext cx="3048000" cy="2033147"/>
          </a:xfrm>
          <a:prstGeom prst="rect">
            <a:avLst/>
          </a:prstGeom>
          <a:noFill/>
        </p:spPr>
      </p:pic>
      <p:pic>
        <p:nvPicPr>
          <p:cNvPr id="5" name="Picture 4" descr="27-01-HeatLovingProkaryo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2438400"/>
            <a:ext cx="2971800" cy="2028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239000" cy="853440"/>
          </a:xfrm>
        </p:spPr>
        <p:txBody>
          <a:bodyPr/>
          <a:lstStyle/>
          <a:p>
            <a:r>
              <a:rPr lang="en-US" dirty="0" smtClean="0"/>
              <a:t>Kingdoms of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7315200" cy="5007936"/>
          </a:xfrm>
        </p:spPr>
        <p:txBody>
          <a:bodyPr/>
          <a:lstStyle/>
          <a:p>
            <a:r>
              <a:rPr lang="en-US" dirty="0" err="1" smtClean="0"/>
              <a:t>Eubacteria</a:t>
            </a:r>
            <a:r>
              <a:rPr lang="en-US" dirty="0" smtClean="0"/>
              <a:t> are found just about anywhere normal living conditions exist and have various modes of nutrition</a:t>
            </a:r>
          </a:p>
          <a:p>
            <a:r>
              <a:rPr lang="en-US" dirty="0" smtClean="0"/>
              <a:t>Heterotrophic </a:t>
            </a:r>
            <a:r>
              <a:rPr lang="en-US" dirty="0" err="1" smtClean="0"/>
              <a:t>eubacteria</a:t>
            </a:r>
            <a:r>
              <a:rPr lang="en-US" dirty="0" smtClean="0"/>
              <a:t> get their food from different sources and may be considered parasitic</a:t>
            </a:r>
          </a:p>
          <a:p>
            <a:pPr>
              <a:buNone/>
            </a:pPr>
            <a:r>
              <a:rPr lang="en-US" dirty="0" smtClean="0"/>
              <a:t>   Example: </a:t>
            </a:r>
            <a:r>
              <a:rPr lang="en-US" dirty="0" err="1" smtClean="0"/>
              <a:t>E.coli</a:t>
            </a:r>
            <a:r>
              <a:rPr lang="en-US" dirty="0" smtClean="0"/>
              <a:t> and streptococcus</a:t>
            </a:r>
            <a:endParaRPr lang="en-US" dirty="0"/>
          </a:p>
        </p:txBody>
      </p:sp>
      <p:pic>
        <p:nvPicPr>
          <p:cNvPr id="2050" name="Picture 2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572000"/>
            <a:ext cx="2641600" cy="1981200"/>
          </a:xfrm>
          <a:prstGeom prst="rect">
            <a:avLst/>
          </a:prstGeom>
          <a:noFill/>
        </p:spPr>
      </p:pic>
      <p:pic>
        <p:nvPicPr>
          <p:cNvPr id="2052" name="Picture 4" descr="http://www.clhsonline.net/loc_web/eubacteria/images/streptococcu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4572000"/>
            <a:ext cx="2695800" cy="1956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39000" cy="777240"/>
          </a:xfrm>
        </p:spPr>
        <p:txBody>
          <a:bodyPr/>
          <a:lstStyle/>
          <a:p>
            <a:r>
              <a:rPr lang="en-US" dirty="0" smtClean="0"/>
              <a:t>Kingdoms of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7391400" cy="5084136"/>
          </a:xfrm>
        </p:spPr>
        <p:txBody>
          <a:bodyPr/>
          <a:lstStyle/>
          <a:p>
            <a:r>
              <a:rPr lang="en-US" dirty="0" smtClean="0"/>
              <a:t>Autotrophic </a:t>
            </a:r>
            <a:r>
              <a:rPr lang="en-US" dirty="0" err="1" smtClean="0"/>
              <a:t>eubacteria</a:t>
            </a:r>
            <a:r>
              <a:rPr lang="en-US" dirty="0" smtClean="0"/>
              <a:t> often make their own food using photosynthesis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Example: </a:t>
            </a:r>
            <a:r>
              <a:rPr lang="en-US" dirty="0" err="1" smtClean="0"/>
              <a:t>Cyanobacteria</a:t>
            </a:r>
            <a:endParaRPr lang="en-US" dirty="0"/>
          </a:p>
        </p:txBody>
      </p:sp>
      <p:pic>
        <p:nvPicPr>
          <p:cNvPr id="4" name="Picture 3" descr="27-11x1-Cyanobacteria.jpg"/>
          <p:cNvPicPr>
            <a:picLocks noChangeAspect="1"/>
          </p:cNvPicPr>
          <p:nvPr/>
        </p:nvPicPr>
        <p:blipFill>
          <a:blip r:embed="rId2" cstate="print"/>
          <a:srcRect l="49682" b="50643"/>
          <a:stretch>
            <a:fillRect/>
          </a:stretch>
        </p:blipFill>
        <p:spPr>
          <a:xfrm>
            <a:off x="4800600" y="2057400"/>
            <a:ext cx="3124200" cy="2056435"/>
          </a:xfrm>
          <a:prstGeom prst="rect">
            <a:avLst/>
          </a:prstGeom>
        </p:spPr>
      </p:pic>
      <p:pic>
        <p:nvPicPr>
          <p:cNvPr id="5" name="Picture 4" descr="27-11x1-Cyanobacteria.jpg"/>
          <p:cNvPicPr>
            <a:picLocks noChangeAspect="1"/>
          </p:cNvPicPr>
          <p:nvPr/>
        </p:nvPicPr>
        <p:blipFill>
          <a:blip r:embed="rId2" cstate="print"/>
          <a:srcRect t="50643"/>
          <a:stretch>
            <a:fillRect/>
          </a:stretch>
        </p:blipFill>
        <p:spPr>
          <a:xfrm>
            <a:off x="1066800" y="4267200"/>
            <a:ext cx="6671896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/>
          <a:lstStyle/>
          <a:p>
            <a:r>
              <a:rPr lang="en-US" dirty="0" smtClean="0"/>
              <a:t>Kingdoms of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7467600" cy="5160336"/>
          </a:xfrm>
        </p:spPr>
        <p:txBody>
          <a:bodyPr/>
          <a:lstStyle/>
          <a:p>
            <a:r>
              <a:rPr lang="en-US" dirty="0" smtClean="0"/>
              <a:t> Some </a:t>
            </a:r>
            <a:r>
              <a:rPr lang="en-US" dirty="0" err="1" smtClean="0"/>
              <a:t>eubacteria</a:t>
            </a:r>
            <a:r>
              <a:rPr lang="en-US" dirty="0" smtClean="0"/>
              <a:t> are autotrophic and are able to make their own food without light using inorganic compounds in a process called </a:t>
            </a:r>
            <a:r>
              <a:rPr lang="en-US" u="sng" dirty="0" smtClean="0"/>
              <a:t>chemosynthesis</a:t>
            </a:r>
            <a:endParaRPr lang="en-US" u="sng" dirty="0"/>
          </a:p>
        </p:txBody>
      </p:sp>
      <p:pic>
        <p:nvPicPr>
          <p:cNvPr id="20482" name="Picture 2" descr="File:Gollner Riftia pachyptil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667000"/>
            <a:ext cx="3149460" cy="2575537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28600" y="5410200"/>
            <a:ext cx="804579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</a:rPr>
              <a:t>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+ 6C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→ C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6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6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(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charset="0"/>
              </a:rPr>
              <a:t>carbohydrate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) + 6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+ 12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</a:rPr>
              <a:t>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237</TotalTime>
  <Words>875</Words>
  <Application>Microsoft Office PowerPoint</Application>
  <PresentationFormat>On-screen Show (4:3)</PresentationFormat>
  <Paragraphs>150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Opulent</vt:lpstr>
      <vt:lpstr>Bacteria</vt:lpstr>
      <vt:lpstr>Kingdoms of bacteria</vt:lpstr>
      <vt:lpstr>Kingdoms of bacteria</vt:lpstr>
      <vt:lpstr>Kingdoms of bacteria</vt:lpstr>
      <vt:lpstr>Kingdoms of  bacteria</vt:lpstr>
      <vt:lpstr>Kingdoms of bacteria</vt:lpstr>
      <vt:lpstr>Kingdoms of bacteria</vt:lpstr>
      <vt:lpstr>Kingdoms of bacteria</vt:lpstr>
      <vt:lpstr>Kingdoms of bacteria</vt:lpstr>
      <vt:lpstr>Characteristics of eubacteria</vt:lpstr>
      <vt:lpstr>Characteristics of eubacteria</vt:lpstr>
      <vt:lpstr>Identification of bacteria</vt:lpstr>
      <vt:lpstr>Identification of bacteria</vt:lpstr>
      <vt:lpstr>Identification of Bacteria</vt:lpstr>
      <vt:lpstr>Identification of bacteria</vt:lpstr>
      <vt:lpstr>Identification of bacteria</vt:lpstr>
      <vt:lpstr>Identification of bacteria</vt:lpstr>
      <vt:lpstr>reproduction</vt:lpstr>
      <vt:lpstr>reproduction</vt:lpstr>
      <vt:lpstr>adaptations</vt:lpstr>
      <vt:lpstr>adaptations</vt:lpstr>
      <vt:lpstr>applications</vt:lpstr>
      <vt:lpstr>Applications</vt:lpstr>
      <vt:lpstr>applications</vt:lpstr>
      <vt:lpstr>applications</vt:lpstr>
      <vt:lpstr>applications</vt:lpstr>
      <vt:lpstr>applications</vt:lpstr>
      <vt:lpstr>How do you prevent disease?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Bacteria</dc:title>
  <dc:creator>lharris5</dc:creator>
  <cp:lastModifiedBy>lharris5</cp:lastModifiedBy>
  <cp:revision>26</cp:revision>
  <dcterms:created xsi:type="dcterms:W3CDTF">2014-03-12T12:09:32Z</dcterms:created>
  <dcterms:modified xsi:type="dcterms:W3CDTF">2014-03-25T17:01:56Z</dcterms:modified>
</cp:coreProperties>
</file>