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C47D99-FA05-4C8C-AFF5-7536FE1DA7B2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C258EC-21A0-4E6E-9780-5AD4393A0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DAw2Zg4Ig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Growth &amp;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Prokaryotic and Eukaryotic Cell Division</a:t>
            </a:r>
            <a:endParaRPr lang="en-US" dirty="0"/>
          </a:p>
        </p:txBody>
      </p:sp>
      <p:pic>
        <p:nvPicPr>
          <p:cNvPr id="15362" name="Picture 2" descr="http://t2.gstatic.com/images?q=tbn:ANd9GcRhE5Nr1sWNVflFLDpYHATsMCkcb5sdRSZXn2CZuAHS9DppsTXa5fgXMio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3230012" cy="2609851"/>
          </a:xfrm>
          <a:prstGeom prst="rect">
            <a:avLst/>
          </a:prstGeom>
          <a:noFill/>
        </p:spPr>
      </p:pic>
      <p:pic>
        <p:nvPicPr>
          <p:cNvPr id="15364" name="Picture 4" descr="http://www.exploratorium.edu/imaging-station/students/student_pages_media/whats_the_size/sea_urchins_embry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352800" cy="257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Stages of the Cell Cycle: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Interphase</a:t>
            </a:r>
            <a:r>
              <a:rPr lang="en-US" dirty="0" smtClean="0"/>
              <a:t>:  preparation for cell division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Mitosis</a:t>
            </a:r>
            <a:r>
              <a:rPr lang="en-US" dirty="0" smtClean="0"/>
              <a:t>: division of nuclear material (chromosomes)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</a:rPr>
              <a:t>Cytokinesis</a:t>
            </a:r>
            <a:r>
              <a:rPr lang="en-US" dirty="0" smtClean="0"/>
              <a:t>: division of material outside of the nucleus (cytoplasm and organelles)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pPr marL="514350" indent="-514350">
              <a:buNone/>
            </a:pPr>
            <a:r>
              <a:rPr lang="en-US" sz="3600" dirty="0" err="1" smtClean="0"/>
              <a:t>Interphase</a:t>
            </a:r>
            <a:r>
              <a:rPr lang="en-US" sz="3600" dirty="0" smtClean="0"/>
              <a:t> (longest stage of cell cycle)</a:t>
            </a:r>
          </a:p>
          <a:p>
            <a:pPr marL="880110" lvl="1" indent="-514350">
              <a:spcAft>
                <a:spcPts val="1200"/>
              </a:spcAft>
            </a:pPr>
            <a:r>
              <a:rPr lang="en-US" sz="3600" dirty="0" smtClean="0"/>
              <a:t>G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 – </a:t>
            </a:r>
            <a:r>
              <a:rPr lang="en-US" sz="3600" dirty="0" smtClean="0">
                <a:solidFill>
                  <a:srgbClr val="FF0000"/>
                </a:solidFill>
              </a:rPr>
              <a:t>initial growth to normal size</a:t>
            </a:r>
          </a:p>
          <a:p>
            <a:pPr marL="880110" lvl="1" indent="-514350">
              <a:spcAft>
                <a:spcPts val="1200"/>
              </a:spcAft>
            </a:pPr>
            <a:r>
              <a:rPr lang="en-US" sz="3600" dirty="0" smtClean="0"/>
              <a:t>S – </a:t>
            </a:r>
            <a:r>
              <a:rPr lang="en-US" sz="3600" dirty="0" smtClean="0">
                <a:solidFill>
                  <a:srgbClr val="FF0000"/>
                </a:solidFill>
              </a:rPr>
              <a:t>synthesis of DNA </a:t>
            </a:r>
            <a:r>
              <a:rPr lang="en-US" sz="3600" dirty="0" smtClean="0"/>
              <a:t>(makes a copy)</a:t>
            </a:r>
          </a:p>
          <a:p>
            <a:pPr marL="880110" lvl="1" indent="-514350"/>
            <a:r>
              <a:rPr lang="en-US" sz="3600" dirty="0" smtClean="0"/>
              <a:t>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– </a:t>
            </a:r>
            <a:r>
              <a:rPr lang="en-US" sz="3600" dirty="0" smtClean="0">
                <a:solidFill>
                  <a:srgbClr val="FF0000"/>
                </a:solidFill>
              </a:rPr>
              <a:t>growth to 2x the normal size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04-CellCycle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971800"/>
            <a:ext cx="5105400" cy="3707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Cell Cycle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4937760"/>
          </a:xfrm>
        </p:spPr>
        <p:txBody>
          <a:bodyPr/>
          <a:lstStyle/>
          <a:p>
            <a:pPr marL="514350" indent="-514350">
              <a:buNone/>
            </a:pPr>
            <a:r>
              <a:rPr lang="en-US" sz="4000" dirty="0" smtClean="0"/>
              <a:t>M phase</a:t>
            </a:r>
          </a:p>
          <a:p>
            <a:pPr marL="880110" lvl="1" indent="-514350"/>
            <a:r>
              <a:rPr lang="en-US" sz="4000" dirty="0" smtClean="0"/>
              <a:t>Mitosis – </a:t>
            </a:r>
            <a:r>
              <a:rPr lang="en-US" sz="4000" dirty="0" smtClean="0">
                <a:solidFill>
                  <a:srgbClr val="FF0000"/>
                </a:solidFill>
              </a:rPr>
              <a:t>nuclear division</a:t>
            </a:r>
          </a:p>
          <a:p>
            <a:pPr marL="880110" lvl="1" indent="-514350"/>
            <a:r>
              <a:rPr lang="en-US" sz="4000" dirty="0" err="1" smtClean="0"/>
              <a:t>Cytokinesis</a:t>
            </a:r>
            <a:r>
              <a:rPr lang="en-US" sz="4000" dirty="0" smtClean="0"/>
              <a:t> – </a:t>
            </a:r>
            <a:r>
              <a:rPr lang="en-US" sz="4000" dirty="0" err="1" smtClean="0">
                <a:solidFill>
                  <a:srgbClr val="FF0000"/>
                </a:solidFill>
              </a:rPr>
              <a:t>cytoplasmic</a:t>
            </a:r>
            <a:r>
              <a:rPr lang="en-US" sz="4000" dirty="0" smtClean="0">
                <a:solidFill>
                  <a:srgbClr val="FF0000"/>
                </a:solidFill>
              </a:rPr>
              <a:t> division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corner.com/resources/mitosis/mitosis_pro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3810000" cy="3448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Phases of Mitosis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3600" u="sng" dirty="0" smtClean="0">
                <a:solidFill>
                  <a:srgbClr val="FF0000"/>
                </a:solidFill>
              </a:rPr>
              <a:t>Prophase</a:t>
            </a:r>
            <a:endParaRPr lang="en-US" u="sng" dirty="0" smtClean="0"/>
          </a:p>
          <a:p>
            <a:pPr marL="514350" indent="-514350"/>
            <a:r>
              <a:rPr lang="en-US" sz="3200" dirty="0" smtClean="0"/>
              <a:t>Chromatin coils into visible </a:t>
            </a:r>
            <a:r>
              <a:rPr lang="en-US" sz="3200" dirty="0" smtClean="0">
                <a:solidFill>
                  <a:srgbClr val="FF0000"/>
                </a:solidFill>
              </a:rPr>
              <a:t>chromosomes</a:t>
            </a:r>
          </a:p>
          <a:p>
            <a:pPr marL="514350" indent="-514350"/>
            <a:r>
              <a:rPr lang="en-US" sz="3200" dirty="0" smtClean="0"/>
              <a:t>Nuclear membrane starts to </a:t>
            </a:r>
            <a:r>
              <a:rPr lang="en-US" sz="3200" dirty="0" smtClean="0">
                <a:solidFill>
                  <a:srgbClr val="FF0000"/>
                </a:solidFill>
              </a:rPr>
              <a:t>disappear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Spindle fibers </a:t>
            </a:r>
            <a:r>
              <a:rPr lang="en-US" sz="3200" dirty="0" smtClean="0"/>
              <a:t>start to form</a:t>
            </a:r>
          </a:p>
          <a:p>
            <a:pPr marL="514350" indent="-514350"/>
            <a:r>
              <a:rPr lang="en-US" sz="3200" dirty="0" err="1" smtClean="0">
                <a:solidFill>
                  <a:srgbClr val="FF0000"/>
                </a:solidFill>
              </a:rPr>
              <a:t>Centrioles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move to </a:t>
            </a:r>
          </a:p>
          <a:p>
            <a:pPr marL="514350" indent="-514350"/>
            <a:r>
              <a:rPr lang="en-US" sz="3200" dirty="0" smtClean="0"/>
              <a:t>opposite ends of the cell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ologycorner.com/resources/mitosis_metapha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716391" cy="2952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Phases of Mitosis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2.  </a:t>
            </a:r>
            <a:r>
              <a:rPr lang="en-US" sz="3600" u="sng" dirty="0" smtClean="0">
                <a:solidFill>
                  <a:srgbClr val="FF0000"/>
                </a:solidFill>
              </a:rPr>
              <a:t>Metaphase</a:t>
            </a:r>
          </a:p>
          <a:p>
            <a:pPr marL="514350" indent="-514350"/>
            <a:r>
              <a:rPr lang="en-US" sz="3200" dirty="0" smtClean="0"/>
              <a:t>Chromosomes line up at the </a:t>
            </a:r>
            <a:r>
              <a:rPr lang="en-US" sz="3200" dirty="0" smtClean="0">
                <a:solidFill>
                  <a:srgbClr val="FF0000"/>
                </a:solidFill>
              </a:rPr>
              <a:t>center</a:t>
            </a:r>
            <a:r>
              <a:rPr lang="en-US" sz="3200" dirty="0" smtClean="0"/>
              <a:t> of the cell</a:t>
            </a:r>
          </a:p>
          <a:p>
            <a:pPr marL="514350" indent="-514350"/>
            <a:r>
              <a:rPr lang="en-US" sz="3200" dirty="0" smtClean="0"/>
              <a:t>Spindle fibers attach to the </a:t>
            </a:r>
            <a:r>
              <a:rPr lang="en-US" sz="3200" dirty="0" err="1" smtClean="0"/>
              <a:t>centromeres</a:t>
            </a:r>
            <a:endParaRPr lang="en-US" sz="3200" dirty="0" smtClean="0"/>
          </a:p>
        </p:txBody>
      </p:sp>
      <p:pic>
        <p:nvPicPr>
          <p:cNvPr id="3076" name="Picture 4" descr="http://www.visualphotos.com/photo/1x3744267/a_cell_in_metaphase_of_mitosis_a_whitefish_cell_in_metaphase_of_mitosis_mitosis_is_the_division__5E3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962400" cy="268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sz="3600" dirty="0" smtClean="0"/>
              <a:t>Anaphase</a:t>
            </a:r>
          </a:p>
          <a:p>
            <a:pPr marL="514350" indent="-514350"/>
            <a:r>
              <a:rPr lang="en-US" sz="3200" dirty="0" err="1" smtClean="0"/>
              <a:t>Centromeres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pull</a:t>
            </a:r>
            <a:r>
              <a:rPr lang="en-US" sz="3200" dirty="0" smtClean="0"/>
              <a:t> apart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Sister </a:t>
            </a:r>
            <a:r>
              <a:rPr lang="en-US" sz="3200" dirty="0" err="1" smtClean="0">
                <a:solidFill>
                  <a:srgbClr val="FF0000"/>
                </a:solidFill>
              </a:rPr>
              <a:t>chromatids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are pulled to opposite ends of the cell</a:t>
            </a:r>
            <a:endParaRPr lang="en-US" sz="3200" dirty="0"/>
          </a:p>
        </p:txBody>
      </p:sp>
      <p:pic>
        <p:nvPicPr>
          <p:cNvPr id="2050" name="Picture 2" descr="https://encrypted-tbn3.gstatic.com/images?q=tbn:ANd9GcQiMNEijxPFlT8g7LCJGdcZaxwj8X6laS8F8DjCe_XtfChbniQ7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3505200" cy="3489623"/>
          </a:xfrm>
          <a:prstGeom prst="rect">
            <a:avLst/>
          </a:prstGeom>
          <a:noFill/>
        </p:spPr>
      </p:pic>
      <p:pic>
        <p:nvPicPr>
          <p:cNvPr id="2054" name="Picture 6" descr="http://t2.gstatic.com/images?q=tbn:ANd9GcR5An2GLLMArkO6B8ZRrauTbF1GvBlGd41SpQP1kesLTD1-R-xfEYsvDyqQ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52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tosis tel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737609" cy="37719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sz="3600" u="sng" dirty="0" err="1" smtClean="0">
                <a:solidFill>
                  <a:srgbClr val="FF0000"/>
                </a:solidFill>
              </a:rPr>
              <a:t>Telophase</a:t>
            </a:r>
            <a:endParaRPr lang="en-US" sz="3600" u="sng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sz="3200" dirty="0" smtClean="0"/>
              <a:t>Cell has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complete sets of chromosomes</a:t>
            </a:r>
          </a:p>
          <a:p>
            <a:pPr marL="514350" indent="-514350"/>
            <a:r>
              <a:rPr lang="en-US" sz="3200" dirty="0" smtClean="0"/>
              <a:t>Spindle fibers disappear</a:t>
            </a:r>
          </a:p>
          <a:p>
            <a:pPr marL="514350" indent="-514350"/>
            <a:r>
              <a:rPr lang="en-US" sz="3200" dirty="0" smtClean="0"/>
              <a:t>Nuclear membrane </a:t>
            </a:r>
          </a:p>
          <a:p>
            <a:pPr marL="514350" indent="-514350">
              <a:buNone/>
            </a:pPr>
            <a:r>
              <a:rPr lang="en-US" sz="3200" dirty="0" smtClean="0"/>
              <a:t>     reappears</a:t>
            </a:r>
          </a:p>
          <a:p>
            <a:pPr marL="514350" indent="-514350"/>
            <a:r>
              <a:rPr lang="en-US" sz="3200" dirty="0" smtClean="0"/>
              <a:t>Chromosomes start to</a:t>
            </a:r>
          </a:p>
          <a:p>
            <a:pPr marL="514350" indent="-514350">
              <a:buNone/>
            </a:pPr>
            <a:r>
              <a:rPr lang="en-US" sz="3200" dirty="0" smtClean="0"/>
              <a:t> uncoil back into </a:t>
            </a:r>
            <a:r>
              <a:rPr lang="en-US" sz="3200" dirty="0" smtClean="0">
                <a:solidFill>
                  <a:srgbClr val="FF0000"/>
                </a:solidFill>
              </a:rPr>
              <a:t>chromatin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Cytokinesis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err="1" smtClean="0"/>
              <a:t>Cytokinesis</a:t>
            </a:r>
            <a:r>
              <a:rPr lang="en-US" sz="3200" dirty="0" smtClean="0"/>
              <a:t> marks the complete separation of the </a:t>
            </a:r>
            <a:r>
              <a:rPr lang="en-US" sz="3200" dirty="0" smtClean="0">
                <a:solidFill>
                  <a:srgbClr val="FF0000"/>
                </a:solidFill>
              </a:rPr>
              <a:t>cytoplasm</a:t>
            </a:r>
            <a:r>
              <a:rPr lang="en-US" sz="3200" dirty="0" smtClean="0"/>
              <a:t> and cell barriers (cell membrane or cell wall) into new cells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http://www.biologycorner.com/resources/cytokine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5029200" cy="3517402"/>
          </a:xfrm>
          <a:prstGeom prst="rect">
            <a:avLst/>
          </a:prstGeom>
          <a:noFill/>
        </p:spPr>
      </p:pic>
      <p:pic>
        <p:nvPicPr>
          <p:cNvPr id="29700" name="Picture 4" descr="http://faculty.baruch.cuny.edu/jwahlert/bio1003/images/mitosis/whitefish_teloph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590800"/>
            <a:ext cx="352425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Division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During cell division chromosomes are easily visible with even simple light microscopes</a:t>
            </a:r>
          </a:p>
          <a:p>
            <a:endParaRPr lang="en-US" dirty="0"/>
          </a:p>
          <a:p>
            <a:r>
              <a:rPr lang="en-US" dirty="0" smtClean="0"/>
              <a:t>Videos of cell division show the continuous motion and the precision of the mitosis process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Video of actual cell division using a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Cytokinesis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Animal Cells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Cleavage furrow</a:t>
            </a:r>
            <a:r>
              <a:rPr lang="en-US" sz="3200" dirty="0" smtClean="0"/>
              <a:t> forms at </a:t>
            </a:r>
          </a:p>
          <a:p>
            <a:pPr>
              <a:buNone/>
            </a:pPr>
            <a:r>
              <a:rPr lang="en-US" sz="3200" dirty="0" smtClean="0"/>
              <a:t>   middle of cell</a:t>
            </a:r>
          </a:p>
          <a:p>
            <a:r>
              <a:rPr lang="en-US" sz="3200" dirty="0" smtClean="0"/>
              <a:t>Cytoplasm underneath </a:t>
            </a:r>
          </a:p>
          <a:p>
            <a:pPr>
              <a:buNone/>
            </a:pPr>
            <a:r>
              <a:rPr lang="en-US" sz="3200" dirty="0" smtClean="0"/>
              <a:t>  pinches in forming 2 new </a:t>
            </a:r>
          </a:p>
          <a:p>
            <a:pPr>
              <a:buNone/>
            </a:pPr>
            <a:r>
              <a:rPr lang="en-US" sz="3200" dirty="0" smtClean="0"/>
              <a:t>  daughter cells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2-08-Cytokinesis-L.jpg"/>
          <p:cNvPicPr>
            <a:picLocks noChangeAspect="1"/>
          </p:cNvPicPr>
          <p:nvPr/>
        </p:nvPicPr>
        <p:blipFill>
          <a:blip r:embed="rId2" cstate="print"/>
          <a:srcRect r="56667"/>
          <a:stretch>
            <a:fillRect/>
          </a:stretch>
        </p:blipFill>
        <p:spPr>
          <a:xfrm>
            <a:off x="5105400" y="381000"/>
            <a:ext cx="3657600" cy="614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limits cell 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smtClean="0">
                <a:solidFill>
                  <a:srgbClr val="FF0000"/>
                </a:solidFill>
              </a:rPr>
              <a:t>Amount of DNA </a:t>
            </a:r>
            <a:r>
              <a:rPr lang="en-US" dirty="0" smtClean="0"/>
              <a:t>: if the cell becomes too large it may not have enough DNA to control normal cell functions.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 Cell Transport </a:t>
            </a:r>
            <a:r>
              <a:rPr lang="en-US" dirty="0" smtClean="0"/>
              <a:t>: the larger the cell, the more difficult it becomes to regulate cell transport and maintain </a:t>
            </a:r>
            <a:r>
              <a:rPr lang="en-US" dirty="0" smtClean="0">
                <a:solidFill>
                  <a:srgbClr val="FF0000"/>
                </a:solidFill>
              </a:rPr>
              <a:t>homeostasis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 Surface Area to Volume Ratio </a:t>
            </a:r>
            <a:r>
              <a:rPr lang="en-US" dirty="0" smtClean="0"/>
              <a:t>: the volume of a cell increases faster than the surface area putting stress on the cell membrane and slowing down cell processes.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08-Cytokinesis-L.jpg"/>
          <p:cNvPicPr>
            <a:picLocks noChangeAspect="1"/>
          </p:cNvPicPr>
          <p:nvPr/>
        </p:nvPicPr>
        <p:blipFill>
          <a:blip r:embed="rId2" cstate="print"/>
          <a:srcRect l="46667"/>
          <a:stretch>
            <a:fillRect/>
          </a:stretch>
        </p:blipFill>
        <p:spPr>
          <a:xfrm>
            <a:off x="4842584" y="609600"/>
            <a:ext cx="4301416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Cytokinesis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Plant Cells</a:t>
            </a:r>
          </a:p>
          <a:p>
            <a:r>
              <a:rPr lang="en-US" sz="3200" dirty="0" smtClean="0"/>
              <a:t>Vesicles form a </a:t>
            </a:r>
            <a:r>
              <a:rPr lang="en-US" sz="3200" dirty="0" smtClean="0">
                <a:solidFill>
                  <a:srgbClr val="FF0000"/>
                </a:solidFill>
              </a:rPr>
              <a:t>cell plate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at equator</a:t>
            </a:r>
          </a:p>
          <a:p>
            <a:r>
              <a:rPr lang="en-US" sz="3200" dirty="0" smtClean="0"/>
              <a:t>Cell plate grows into the </a:t>
            </a:r>
          </a:p>
          <a:p>
            <a:pPr>
              <a:buNone/>
            </a:pPr>
            <a:r>
              <a:rPr lang="en-US" sz="3200" dirty="0" smtClean="0"/>
              <a:t>  existing cell wall forming </a:t>
            </a:r>
          </a:p>
          <a:p>
            <a:pPr>
              <a:buNone/>
            </a:pPr>
            <a:r>
              <a:rPr lang="en-US" sz="3200" dirty="0" smtClean="0"/>
              <a:t>  2 new cells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txBody>
          <a:bodyPr/>
          <a:lstStyle/>
          <a:p>
            <a:r>
              <a:rPr lang="en-US" dirty="0" smtClean="0"/>
              <a:t>Cell Cycle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2296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limits cell division?</a:t>
            </a:r>
          </a:p>
          <a:p>
            <a:endParaRPr lang="en-US" sz="2800" dirty="0"/>
          </a:p>
          <a:p>
            <a:r>
              <a:rPr lang="en-US" sz="2800" dirty="0" smtClean="0"/>
              <a:t>The cell cycle is controlled by proteins called </a:t>
            </a:r>
            <a:r>
              <a:rPr lang="en-US" sz="2800" b="1" dirty="0" smtClean="0"/>
              <a:t>cyclins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Cyclins activate enzymes called cyclin dependent kinase that control different parts of the cell cycle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505200"/>
            <a:ext cx="51816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Cell growth is also affected by environmental changes.</a:t>
            </a:r>
          </a:p>
          <a:p>
            <a:endParaRPr lang="en-US" dirty="0"/>
          </a:p>
          <a:p>
            <a:r>
              <a:rPr lang="en-US" dirty="0" smtClean="0"/>
              <a:t>Contact inhibition occurs when the cell senses that all of the space around it has been taken up so there is no more room to grow. </a:t>
            </a:r>
          </a:p>
          <a:p>
            <a:endParaRPr lang="en-US" dirty="0"/>
          </a:p>
          <a:p>
            <a:r>
              <a:rPr lang="en-US" dirty="0" smtClean="0"/>
              <a:t>Cell division stops when</a:t>
            </a:r>
          </a:p>
          <a:p>
            <a:pPr marL="0" indent="0">
              <a:buNone/>
            </a:pPr>
            <a:r>
              <a:rPr lang="en-US" dirty="0" smtClean="0"/>
              <a:t> there is no more room for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new cells.</a:t>
            </a:r>
            <a:endParaRPr lang="en-US" dirty="0"/>
          </a:p>
        </p:txBody>
      </p:sp>
      <p:pic>
        <p:nvPicPr>
          <p:cNvPr id="2050" name="Picture 2" descr="http://image.slidesharecdn.com/bio10mitosis-140929082355-phpapp01/95/chapter-ten-lecture-mitosis-39-638.jpg?cb=1411979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495800" cy="33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8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Cancer is defined as </a:t>
            </a:r>
            <a:r>
              <a:rPr lang="en-US" sz="2800" b="1" dirty="0" smtClean="0"/>
              <a:t>uncontrolled cell growth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Cancerous cells have cyclins that have been altered and no longer regulate cell cycle changes or no longer exhibit contact inhibition.</a:t>
            </a:r>
            <a:endParaRPr lang="en-US" sz="2800" dirty="0"/>
          </a:p>
        </p:txBody>
      </p:sp>
      <p:sp>
        <p:nvSpPr>
          <p:cNvPr id="4" name="AutoShape 2" descr="https://o.quizlet.com/4ObXre..DUtoPNQe7RMBZA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79858"/>
            <a:ext cx="2791673" cy="2962275"/>
          </a:xfrm>
          <a:prstGeom prst="rect">
            <a:avLst/>
          </a:prstGeom>
        </p:spPr>
      </p:pic>
      <p:pic>
        <p:nvPicPr>
          <p:cNvPr id="3078" name="Picture 6" descr="http://www.cancerhelpline.in/images/cancer_grow_bann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9274"/>
            <a:ext cx="5214488" cy="260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882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309795" cy="276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73" y="4343400"/>
            <a:ext cx="3170420" cy="2113613"/>
          </a:xfrm>
          <a:prstGeom prst="rect">
            <a:avLst/>
          </a:prstGeom>
        </p:spPr>
      </p:pic>
      <p:pic>
        <p:nvPicPr>
          <p:cNvPr id="4102" name="Picture 6" descr="http://www.aboutcancer.com/scl_lung_cxr_bmc_1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3276441" cy="31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922036"/>
            <a:ext cx="4619625" cy="2771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25159"/>
            <a:ext cx="1782739" cy="31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11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Environmental factors like cigarette smoke, pollution, and radiation exposure are all known to damage the genes that control the cell cycle and increase the risk of cancer.</a:t>
            </a:r>
          </a:p>
          <a:p>
            <a:endParaRPr lang="en-US" dirty="0"/>
          </a:p>
          <a:p>
            <a:r>
              <a:rPr lang="en-US" dirty="0" smtClean="0"/>
              <a:t>Daily exercise, healthy diet and staying away from known carcinogens can help to reduce the risk </a:t>
            </a:r>
            <a:r>
              <a:rPr lang="en-US" smtClean="0"/>
              <a:t>of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0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must a cell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order for the cell to survive when it gets too large it must: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DIVIDE or DIE</a:t>
            </a:r>
          </a:p>
        </p:txBody>
      </p:sp>
      <p:pic>
        <p:nvPicPr>
          <p:cNvPr id="1026" name="Picture 2" descr="http://www.visualphotos.com/photo/1x8712798/cell_division_stage_4_light_microscope_016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3124200" cy="2177328"/>
          </a:xfrm>
          <a:prstGeom prst="rect">
            <a:avLst/>
          </a:prstGeom>
          <a:noFill/>
        </p:spPr>
      </p:pic>
      <p:pic>
        <p:nvPicPr>
          <p:cNvPr id="1028" name="Picture 4" descr="http://thinking-in-practice.com/wp-content/uploads/2011/09/prostat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3337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Remember:: Prokaryotic cells are different from Eukaryotic cells because they do NOT have a </a:t>
            </a:r>
            <a:r>
              <a:rPr lang="en-US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Because there is no nucleus </a:t>
            </a:r>
          </a:p>
          <a:p>
            <a:pPr>
              <a:buNone/>
            </a:pPr>
            <a:r>
              <a:rPr lang="en-US" dirty="0" smtClean="0"/>
              <a:t>in prokaryotic cells the DNA </a:t>
            </a:r>
          </a:p>
          <a:p>
            <a:pPr>
              <a:buNone/>
            </a:pPr>
            <a:r>
              <a:rPr lang="en-US" dirty="0" smtClean="0"/>
              <a:t>floats freely in the cytoplasm in</a:t>
            </a:r>
          </a:p>
          <a:p>
            <a:pPr>
              <a:buNone/>
            </a:pPr>
            <a:r>
              <a:rPr lang="en-US" dirty="0" smtClean="0"/>
              <a:t> a circular structure called a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6386" name="Picture 2" descr="http://www.vershatutorials.org/wp-content/uploads/2013/08/prokaryotic-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124200"/>
            <a:ext cx="4038600" cy="298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Asexual Reproduction</a:t>
            </a:r>
            <a:r>
              <a:rPr lang="en-US" dirty="0" smtClean="0"/>
              <a:t>: reproduction that requires only </a:t>
            </a:r>
            <a:r>
              <a:rPr lang="en-US" dirty="0" smtClean="0">
                <a:solidFill>
                  <a:srgbClr val="FF0000"/>
                </a:solidFill>
              </a:rPr>
              <a:t>one parent</a:t>
            </a:r>
            <a:r>
              <a:rPr lang="en-US" dirty="0" smtClean="0"/>
              <a:t> or source of DNA</a:t>
            </a:r>
          </a:p>
          <a:p>
            <a:r>
              <a:rPr lang="en-US" dirty="0" smtClean="0"/>
              <a:t>this creates an </a:t>
            </a:r>
            <a:r>
              <a:rPr lang="en-US" dirty="0" smtClean="0">
                <a:solidFill>
                  <a:srgbClr val="FF0000"/>
                </a:solidFill>
              </a:rPr>
              <a:t>identical</a:t>
            </a:r>
            <a:r>
              <a:rPr lang="en-US" dirty="0" smtClean="0"/>
              <a:t> copy of the parent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Binary Fission</a:t>
            </a:r>
            <a:r>
              <a:rPr lang="en-US" dirty="0" smtClean="0"/>
              <a:t>: the type of asexual </a:t>
            </a:r>
          </a:p>
          <a:p>
            <a:pPr>
              <a:buNone/>
            </a:pPr>
            <a:r>
              <a:rPr lang="en-US" dirty="0" smtClean="0"/>
              <a:t>reproduction that creates new</a:t>
            </a:r>
          </a:p>
          <a:p>
            <a:pPr>
              <a:buNone/>
            </a:pPr>
            <a:r>
              <a:rPr lang="en-US" dirty="0" smtClean="0"/>
              <a:t>bacterial cells</a:t>
            </a:r>
            <a:endParaRPr lang="en-US" u="sng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12-10-BinaryFission-NL.gif"/>
          <p:cNvPicPr>
            <a:picLocks noChangeAspect="1"/>
          </p:cNvPicPr>
          <p:nvPr/>
        </p:nvPicPr>
        <p:blipFill>
          <a:blip r:embed="rId2" cstate="print"/>
          <a:srcRect t="45668" r="24194" b="3791"/>
          <a:stretch>
            <a:fillRect/>
          </a:stretch>
        </p:blipFill>
        <p:spPr>
          <a:xfrm>
            <a:off x="5638800" y="2743200"/>
            <a:ext cx="302500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Remember:: DNA in eukaryotic cells is found in the </a:t>
            </a:r>
            <a:r>
              <a:rPr lang="en-US" dirty="0" smtClean="0">
                <a:solidFill>
                  <a:srgbClr val="FF0000"/>
                </a:solidFill>
              </a:rPr>
              <a:t>nucleus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DNA is organized into structures called </a:t>
            </a:r>
            <a:r>
              <a:rPr lang="en-US" dirty="0" smtClean="0">
                <a:solidFill>
                  <a:srgbClr val="FF0000"/>
                </a:solidFill>
              </a:rPr>
              <a:t>chromosomes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order for a eukaryotic cell </a:t>
            </a:r>
          </a:p>
          <a:p>
            <a:pPr>
              <a:buNone/>
            </a:pPr>
            <a:r>
              <a:rPr lang="en-US" dirty="0" smtClean="0"/>
              <a:t>to divide into 2 identical new </a:t>
            </a:r>
          </a:p>
          <a:p>
            <a:pPr>
              <a:buNone/>
            </a:pPr>
            <a:r>
              <a:rPr lang="en-US" dirty="0" smtClean="0"/>
              <a:t>cells the nucleus must </a:t>
            </a:r>
            <a:r>
              <a:rPr lang="en-US" dirty="0" smtClean="0">
                <a:solidFill>
                  <a:srgbClr val="FF0000"/>
                </a:solidFill>
              </a:rPr>
              <a:t>dissolve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and the chromosomes must </a:t>
            </a:r>
          </a:p>
          <a:p>
            <a:pPr>
              <a:buNone/>
            </a:pPr>
            <a:r>
              <a:rPr lang="en-US" dirty="0" smtClean="0"/>
              <a:t>be </a:t>
            </a:r>
            <a:r>
              <a:rPr lang="en-US" dirty="0" smtClean="0">
                <a:solidFill>
                  <a:srgbClr val="FF0000"/>
                </a:solidFill>
              </a:rPr>
              <a:t>copied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5" descr="Chromos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3352800"/>
            <a:ext cx="3429000" cy="303688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ctivity.ntsec.gov.tw/lifeworld/english/content/images/en_gene_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067175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Chromosomes are made of 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wrapped around a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  <a:r>
              <a:rPr lang="en-US" dirty="0" smtClean="0"/>
              <a:t> called a </a:t>
            </a:r>
            <a:r>
              <a:rPr lang="en-US" dirty="0" err="1" smtClean="0"/>
              <a:t>histone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Before cell division, after the</a:t>
            </a:r>
          </a:p>
          <a:p>
            <a:pPr>
              <a:buNone/>
            </a:pPr>
            <a:r>
              <a:rPr lang="en-US" dirty="0" smtClean="0"/>
              <a:t> DNA has been copied, the two </a:t>
            </a:r>
          </a:p>
          <a:p>
            <a:pPr>
              <a:buNone/>
            </a:pPr>
            <a:r>
              <a:rPr lang="en-US" dirty="0" smtClean="0"/>
              <a:t>copies come together to form 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X </a:t>
            </a:r>
            <a:r>
              <a:rPr lang="en-US" dirty="0" smtClean="0"/>
              <a:t>shape held together in the middle</a:t>
            </a:r>
          </a:p>
          <a:p>
            <a:pPr>
              <a:buNone/>
            </a:pPr>
            <a:r>
              <a:rPr lang="en-US" dirty="0" smtClean="0"/>
              <a:t> by a </a:t>
            </a:r>
            <a:r>
              <a:rPr lang="en-US" dirty="0" err="1" smtClean="0">
                <a:solidFill>
                  <a:srgbClr val="FF0000"/>
                </a:solidFill>
              </a:rPr>
              <a:t>centromere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Each copy is called a </a:t>
            </a:r>
            <a:r>
              <a:rPr lang="en-US" dirty="0" err="1" smtClean="0">
                <a:solidFill>
                  <a:srgbClr val="FF0000"/>
                </a:solidFill>
              </a:rPr>
              <a:t>chromatid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Together the two copies are called sister </a:t>
            </a:r>
            <a:r>
              <a:rPr lang="en-US" dirty="0" err="1" smtClean="0"/>
              <a:t>chromatids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7412" name="Picture 4" descr="http://home.comcast.net/~clupold96/images/notes/chromosomes/chromosome_label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00400" cy="399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organisms have a specific number of chromosomes </a:t>
            </a:r>
          </a:p>
          <a:p>
            <a:pPr>
              <a:buNone/>
            </a:pPr>
            <a:r>
              <a:rPr lang="en-US" dirty="0" smtClean="0"/>
              <a:t>	Example: </a:t>
            </a:r>
            <a:r>
              <a:rPr lang="en-US" dirty="0" smtClean="0">
                <a:solidFill>
                  <a:srgbClr val="FF0000"/>
                </a:solidFill>
              </a:rPr>
              <a:t>Humans have 46 chromosomes and Bananas have 22 chromosomes.</a:t>
            </a:r>
          </a:p>
          <a:p>
            <a:endParaRPr lang="en-US" dirty="0" smtClean="0"/>
          </a:p>
          <a:p>
            <a:r>
              <a:rPr lang="en-US" dirty="0" smtClean="0"/>
              <a:t>Chromosomes are only visible </a:t>
            </a:r>
          </a:p>
          <a:p>
            <a:pPr>
              <a:buNone/>
            </a:pPr>
            <a:r>
              <a:rPr lang="en-US" dirty="0" smtClean="0"/>
              <a:t>during cell division. Usually they</a:t>
            </a:r>
          </a:p>
          <a:p>
            <a:pPr>
              <a:buNone/>
            </a:pPr>
            <a:r>
              <a:rPr lang="en-US" dirty="0" smtClean="0"/>
              <a:t> are uncoiled thin strands called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chromatin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12-05-MitosisArtLeft-NL.jpg"/>
          <p:cNvPicPr>
            <a:picLocks noChangeAspect="1"/>
          </p:cNvPicPr>
          <p:nvPr/>
        </p:nvPicPr>
        <p:blipFill>
          <a:blip r:embed="rId2" cstate="print"/>
          <a:srcRect t="42579" r="70000" b="7947"/>
          <a:stretch>
            <a:fillRect/>
          </a:stretch>
        </p:blipFill>
        <p:spPr>
          <a:xfrm>
            <a:off x="5105400" y="2819400"/>
            <a:ext cx="2743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493776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Cell Cycle</a:t>
            </a:r>
            <a:r>
              <a:rPr lang="en-US" dirty="0" smtClean="0"/>
              <a:t>: the process by which a eukaryotic cell divides to form two new eukaryotic cells called “</a:t>
            </a:r>
            <a:r>
              <a:rPr lang="en-US" dirty="0" smtClean="0">
                <a:solidFill>
                  <a:srgbClr val="FF0000"/>
                </a:solidFill>
              </a:rPr>
              <a:t>daughter cells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Daughter cells are identical to the parent cell meaning it is a form of </a:t>
            </a:r>
            <a:r>
              <a:rPr lang="en-US" dirty="0" smtClean="0">
                <a:solidFill>
                  <a:srgbClr val="FF0000"/>
                </a:solidFill>
              </a:rPr>
              <a:t>asexual reproduction</a:t>
            </a:r>
            <a:r>
              <a:rPr lang="en-US" dirty="0" smtClean="0"/>
              <a:t>.</a:t>
            </a:r>
          </a:p>
        </p:txBody>
      </p:sp>
      <p:pic>
        <p:nvPicPr>
          <p:cNvPr id="21506" name="Picture 2" descr="http://learn.district196.org/pluginfile.php?file=/191742/mod_label/intro/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81400"/>
            <a:ext cx="64389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758</TotalTime>
  <Words>814</Words>
  <Application>Microsoft Office PowerPoint</Application>
  <PresentationFormat>On-screen Show (4:3)</PresentationFormat>
  <Paragraphs>150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Gill Sans MT</vt:lpstr>
      <vt:lpstr>Wingdings</vt:lpstr>
      <vt:lpstr>Wingdings 3</vt:lpstr>
      <vt:lpstr>Origin</vt:lpstr>
      <vt:lpstr>Cell Growth &amp; Division</vt:lpstr>
      <vt:lpstr>What limits cell size?</vt:lpstr>
      <vt:lpstr>What must a cell do?</vt:lpstr>
      <vt:lpstr>Prokaryotic Cell Division</vt:lpstr>
      <vt:lpstr>Prokaryotic Cell Division</vt:lpstr>
      <vt:lpstr>Eukaryotic Cell Division</vt:lpstr>
      <vt:lpstr>Eukaryotic Cell Division</vt:lpstr>
      <vt:lpstr>Eukaryotic Cell Division</vt:lpstr>
      <vt:lpstr>Eukaryotic Cell Division</vt:lpstr>
      <vt:lpstr>Eukaryotic Cell Division</vt:lpstr>
      <vt:lpstr>Cell Cycle</vt:lpstr>
      <vt:lpstr>Cell Cycle</vt:lpstr>
      <vt:lpstr>Phases of Mitosis</vt:lpstr>
      <vt:lpstr>Phases of Mitosis</vt:lpstr>
      <vt:lpstr>Phases of Mitosis</vt:lpstr>
      <vt:lpstr>Phases of Mitosis</vt:lpstr>
      <vt:lpstr>Cytokinesis</vt:lpstr>
      <vt:lpstr>Cell Division Video</vt:lpstr>
      <vt:lpstr>Cytokinesis</vt:lpstr>
      <vt:lpstr>Cytokinesis</vt:lpstr>
      <vt:lpstr>Cell Cycle Control</vt:lpstr>
      <vt:lpstr>Cell Cycle Control</vt:lpstr>
      <vt:lpstr>Cancer</vt:lpstr>
      <vt:lpstr>Cancer</vt:lpstr>
      <vt:lpstr>Cancer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Growth &amp; Division</dc:title>
  <dc:creator>lharris5</dc:creator>
  <cp:lastModifiedBy>Leslie Lambert</cp:lastModifiedBy>
  <cp:revision>28</cp:revision>
  <dcterms:created xsi:type="dcterms:W3CDTF">2014-02-17T17:22:56Z</dcterms:created>
  <dcterms:modified xsi:type="dcterms:W3CDTF">2016-03-04T20:24:23Z</dcterms:modified>
</cp:coreProperties>
</file>