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5" r:id="rId8"/>
    <p:sldId id="273" r:id="rId9"/>
    <p:sldId id="263" r:id="rId10"/>
    <p:sldId id="264" r:id="rId11"/>
    <p:sldId id="257" r:id="rId12"/>
    <p:sldId id="258" r:id="rId13"/>
    <p:sldId id="259" r:id="rId14"/>
    <p:sldId id="260" r:id="rId15"/>
    <p:sldId id="261" r:id="rId16"/>
    <p:sldId id="262" r:id="rId17"/>
    <p:sldId id="265" r:id="rId18"/>
    <p:sldId id="267" r:id="rId19"/>
    <p:sldId id="26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EACDD2-508A-4E56-B89C-66F9A044243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1CC5B40-3FDB-46B8-88BB-0874E59B2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Plasma Membrane Structure</a:t>
            </a:r>
          </a:p>
          <a:p>
            <a:r>
              <a:rPr lang="en-US" dirty="0" smtClean="0"/>
              <a:t>Passive &amp; Active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Facilitated Diffusion</a:t>
            </a:r>
            <a:r>
              <a:rPr lang="en-US" dirty="0" smtClean="0">
                <a:sym typeface="Wingdings" pitchFamily="2" charset="2"/>
              </a:rPr>
              <a:t> uses proteins to allow large molecules to pass across the cell membrane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Transport: Passive</a:t>
            </a:r>
            <a:endParaRPr lang="en-US" dirty="0"/>
          </a:p>
        </p:txBody>
      </p:sp>
      <p:pic>
        <p:nvPicPr>
          <p:cNvPr id="4" name="Picture 1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2111375" cy="2927350"/>
          </a:xfrm>
          <a:prstGeom prst="rect">
            <a:avLst/>
          </a:prstGeom>
          <a:noFill/>
        </p:spPr>
      </p:pic>
      <p:pic>
        <p:nvPicPr>
          <p:cNvPr id="5" name="Picture 13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656012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Particles move from high to low areas of concentration. This occurs when there is a concentration gradient (one area is more concentrated).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286125" cy="335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Continues until equilibrium is reached.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90800"/>
            <a:ext cx="3581400" cy="378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Osmosis is </a:t>
            </a:r>
            <a:r>
              <a:rPr lang="en-US" u="sng" dirty="0" smtClean="0"/>
              <a:t>diffusion of water across a membrane</a:t>
            </a:r>
            <a:r>
              <a:rPr lang="en-US" dirty="0" smtClean="0"/>
              <a:t>; it occurs </a:t>
            </a:r>
            <a:r>
              <a:rPr lang="en-US" u="sng" dirty="0" smtClean="0"/>
              <a:t>when there is a more concentrated area on one side of a membrane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pic>
        <p:nvPicPr>
          <p:cNvPr id="4" name="Picture 18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352800"/>
            <a:ext cx="51816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Hypotonic </a:t>
            </a:r>
            <a:r>
              <a:rPr lang="en-US" u="sng" dirty="0" smtClean="0"/>
              <a:t>solutions are LOW strength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Water moves INTO </a:t>
            </a:r>
            <a:r>
              <a:rPr lang="en-US" dirty="0" smtClean="0"/>
              <a:t>the cell.</a:t>
            </a:r>
          </a:p>
          <a:p>
            <a:r>
              <a:rPr lang="en-US" dirty="0" smtClean="0"/>
              <a:t>Animal cells </a:t>
            </a:r>
            <a:r>
              <a:rPr lang="en-US" u="sng" dirty="0" smtClean="0"/>
              <a:t>may burst (cytolysis)</a:t>
            </a:r>
            <a:r>
              <a:rPr lang="en-US" dirty="0" smtClean="0"/>
              <a:t> plant cells become </a:t>
            </a:r>
            <a:r>
              <a:rPr lang="en-US" u="sng" dirty="0" smtClean="0"/>
              <a:t>swollen (turgid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Solutions</a:t>
            </a:r>
            <a:endParaRPr lang="en-US" dirty="0"/>
          </a:p>
        </p:txBody>
      </p:sp>
      <p:pic>
        <p:nvPicPr>
          <p:cNvPr id="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8560" y="3352800"/>
            <a:ext cx="2533707" cy="3505200"/>
          </a:xfrm>
          <a:prstGeom prst="rect">
            <a:avLst/>
          </a:prstGeom>
          <a:noFill/>
        </p:spPr>
      </p:pic>
      <p:pic>
        <p:nvPicPr>
          <p:cNvPr id="5" name="Picture 13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352800"/>
            <a:ext cx="2514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Hypertonic solutions are </a:t>
            </a:r>
            <a:r>
              <a:rPr lang="en-US" u="sng" dirty="0" smtClean="0"/>
              <a:t>HIGH strength solutions.</a:t>
            </a:r>
          </a:p>
          <a:p>
            <a:r>
              <a:rPr lang="en-US" u="sng" dirty="0" smtClean="0"/>
              <a:t>Water moves out </a:t>
            </a:r>
            <a:r>
              <a:rPr lang="en-US" dirty="0" smtClean="0"/>
              <a:t>of the cell.</a:t>
            </a:r>
          </a:p>
          <a:p>
            <a:r>
              <a:rPr lang="en-US" dirty="0" smtClean="0"/>
              <a:t>Animal cells </a:t>
            </a:r>
            <a:r>
              <a:rPr lang="en-US" u="sng" dirty="0" smtClean="0"/>
              <a:t>shrivel</a:t>
            </a:r>
            <a:r>
              <a:rPr lang="en-US" dirty="0" smtClean="0"/>
              <a:t> and plant cells become </a:t>
            </a:r>
            <a:r>
              <a:rPr lang="en-US" u="sng" dirty="0" smtClean="0"/>
              <a:t>flaccid(</a:t>
            </a:r>
            <a:r>
              <a:rPr lang="en-US" u="sng" dirty="0" err="1" smtClean="0"/>
              <a:t>plasmolysed</a:t>
            </a:r>
            <a:r>
              <a:rPr lang="en-US" u="sng" smtClean="0"/>
              <a:t>)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Solutions </a:t>
            </a:r>
            <a:endParaRPr lang="en-US" dirty="0"/>
          </a:p>
        </p:txBody>
      </p:sp>
      <p:pic>
        <p:nvPicPr>
          <p:cNvPr id="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86200"/>
            <a:ext cx="2062162" cy="2971800"/>
          </a:xfrm>
          <a:prstGeom prst="rect">
            <a:avLst/>
          </a:prstGeom>
          <a:noFill/>
        </p:spPr>
      </p:pic>
      <p:pic>
        <p:nvPicPr>
          <p:cNvPr id="5" name="Picture 13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8568" y="3886200"/>
            <a:ext cx="213598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Equal concentration </a:t>
            </a:r>
            <a:r>
              <a:rPr lang="en-US" dirty="0" smtClean="0"/>
              <a:t>on both sides of the cell.</a:t>
            </a:r>
          </a:p>
          <a:p>
            <a:r>
              <a:rPr lang="en-US" u="sng" dirty="0" smtClean="0"/>
              <a:t>NO net movement </a:t>
            </a:r>
            <a:r>
              <a:rPr lang="en-US" dirty="0" smtClean="0"/>
              <a:t>of water.</a:t>
            </a:r>
          </a:p>
          <a:p>
            <a:r>
              <a:rPr lang="en-US" dirty="0" smtClean="0"/>
              <a:t>Animal and plant cells maintain their </a:t>
            </a:r>
            <a:r>
              <a:rPr lang="en-US" u="sng" dirty="0" smtClean="0"/>
              <a:t>normal</a:t>
            </a:r>
            <a:r>
              <a:rPr lang="en-US" dirty="0" smtClean="0"/>
              <a:t> shape.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Osmotic Solutions</a:t>
            </a:r>
            <a:endParaRPr lang="en-US" dirty="0"/>
          </a:p>
        </p:txBody>
      </p:sp>
      <p:pic>
        <p:nvPicPr>
          <p:cNvPr id="4" name="Picture 1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03600"/>
            <a:ext cx="2964249" cy="3454400"/>
          </a:xfrm>
          <a:prstGeom prst="rect">
            <a:avLst/>
          </a:prstGeom>
          <a:noFill/>
        </p:spPr>
      </p:pic>
      <p:pic>
        <p:nvPicPr>
          <p:cNvPr id="5" name="Picture 13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05200"/>
            <a:ext cx="198324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from LOW to HI</a:t>
            </a:r>
          </a:p>
          <a:p>
            <a:r>
              <a:rPr lang="en-US" dirty="0" smtClean="0"/>
              <a:t>Requires ENERGY</a:t>
            </a:r>
          </a:p>
          <a:p>
            <a:r>
              <a:rPr lang="en-US" dirty="0" smtClean="0"/>
              <a:t>3 Types: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 : 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Pumps</a:t>
            </a:r>
            <a:r>
              <a:rPr lang="en-US" dirty="0" smtClean="0">
                <a:sym typeface="Wingdings" pitchFamily="2" charset="2"/>
              </a:rPr>
              <a:t> proteins use energy to push molecules across the cell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Endocytosis</a:t>
            </a:r>
            <a:r>
              <a:rPr lang="en-US" dirty="0" smtClean="0">
                <a:sym typeface="Wingdings" pitchFamily="2" charset="2"/>
              </a:rPr>
              <a:t> large particles are engulfed by cell membrane and become vacuoles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Exocytosis</a:t>
            </a:r>
            <a:r>
              <a:rPr lang="en-US" dirty="0" smtClean="0">
                <a:sym typeface="Wingdings" pitchFamily="2" charset="2"/>
              </a:rPr>
              <a:t>: large particles leave the cell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4" name="Picture 13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657600"/>
            <a:ext cx="3656012" cy="274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 and </a:t>
            </a:r>
            <a:r>
              <a:rPr lang="en-US" smtClean="0"/>
              <a:t>Exocytosis</a:t>
            </a:r>
            <a:endParaRPr lang="en-US"/>
          </a:p>
        </p:txBody>
      </p:sp>
      <p:pic>
        <p:nvPicPr>
          <p:cNvPr id="4" name="Picture 13" descr="Fi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9554"/>
            <a:ext cx="8229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2533650"/>
            <a:ext cx="5514975" cy="432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799"/>
          </a:xfrm>
        </p:spPr>
        <p:txBody>
          <a:bodyPr>
            <a:normAutofit/>
          </a:bodyPr>
          <a:lstStyle/>
          <a:p>
            <a:r>
              <a:rPr lang="en-US" dirty="0" smtClean="0"/>
              <a:t>The plasma membrane </a:t>
            </a:r>
            <a:r>
              <a:rPr lang="en-US" u="sng" dirty="0" smtClean="0"/>
              <a:t>regulates what passes through </a:t>
            </a:r>
            <a:r>
              <a:rPr lang="en-US" dirty="0" smtClean="0"/>
              <a:t>and maintains </a:t>
            </a:r>
            <a:r>
              <a:rPr lang="en-US" u="sng" dirty="0" smtClean="0"/>
              <a:t>homeostasis</a:t>
            </a:r>
            <a:r>
              <a:rPr lang="en-US" dirty="0" smtClean="0"/>
              <a:t> by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sz="2800" dirty="0" smtClean="0"/>
              <a:t>Being selectively </a:t>
            </a:r>
            <a:r>
              <a:rPr lang="en-US" sz="2800" dirty="0" smtClean="0"/>
              <a:t>permeable</a:t>
            </a:r>
            <a:r>
              <a:rPr lang="en-US" sz="2800" dirty="0" smtClean="0"/>
              <a:t>			</a:t>
            </a:r>
            <a:r>
              <a:rPr lang="en-US" sz="2800" dirty="0" smtClean="0"/>
              <a:t>meaning: </a:t>
            </a:r>
          </a:p>
          <a:p>
            <a:pPr lvl="1">
              <a:buNone/>
            </a:pPr>
            <a:r>
              <a:rPr lang="en-US" sz="2800" u="sng" dirty="0" smtClean="0"/>
              <a:t>only </a:t>
            </a:r>
            <a:r>
              <a:rPr lang="en-US" sz="2800" u="sng" dirty="0" smtClean="0"/>
              <a:t>selected </a:t>
            </a:r>
            <a:endParaRPr lang="en-US" sz="2800" u="sng" dirty="0" smtClean="0"/>
          </a:p>
          <a:p>
            <a:pPr lvl="1">
              <a:buNone/>
            </a:pPr>
            <a:r>
              <a:rPr lang="en-US" sz="2800" u="sng" dirty="0" smtClean="0"/>
              <a:t>materials </a:t>
            </a:r>
            <a:r>
              <a:rPr lang="en-US" sz="2800" u="sng" dirty="0" smtClean="0"/>
              <a:t>can</a:t>
            </a:r>
          </a:p>
          <a:p>
            <a:pPr lvl="1">
              <a:buNone/>
            </a:pPr>
            <a:r>
              <a:rPr lang="en-US" sz="2800" u="sng" dirty="0" smtClean="0"/>
              <a:t>enter/leave </a:t>
            </a:r>
            <a:r>
              <a:rPr lang="en-US" sz="2800" u="sng" dirty="0" smtClean="0"/>
              <a:t>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660066"/>
                </a:solidFill>
              </a:rPr>
              <a:t>Endocytosis</a:t>
            </a:r>
            <a:r>
              <a:rPr lang="en-US" sz="2800" dirty="0" smtClean="0">
                <a:solidFill>
                  <a:srgbClr val="660066"/>
                </a:solidFill>
              </a:rPr>
              <a:t>:</a:t>
            </a:r>
            <a:r>
              <a:rPr lang="en-US" sz="2800" dirty="0" smtClean="0"/>
              <a:t> process of taking material into the cell through pockets in the membrane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006600"/>
                </a:solidFill>
              </a:rPr>
              <a:t>Exocytosis</a:t>
            </a:r>
            <a:r>
              <a:rPr lang="en-US" sz="2800" dirty="0" smtClean="0">
                <a:solidFill>
                  <a:srgbClr val="006600"/>
                </a:solidFill>
              </a:rPr>
              <a:t>:</a:t>
            </a:r>
            <a:r>
              <a:rPr lang="en-US" sz="2800" dirty="0" smtClean="0"/>
              <a:t> when large amounts of material are released from the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Endo- and </a:t>
            </a:r>
            <a:r>
              <a:rPr lang="en-US" dirty="0" err="1" smtClean="0"/>
              <a:t>Exocytosis</a:t>
            </a:r>
            <a:endParaRPr lang="en-US" dirty="0"/>
          </a:p>
        </p:txBody>
      </p:sp>
      <p:pic>
        <p:nvPicPr>
          <p:cNvPr id="4" name="Picture 11" descr="08-19-EndocytosisArt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4953000" cy="455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Membrane Structure</a:t>
            </a:r>
            <a:endParaRPr lang="en-US" dirty="0"/>
          </a:p>
        </p:txBody>
      </p:sp>
      <p:pic>
        <p:nvPicPr>
          <p:cNvPr id="3" name="Picture 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2438400"/>
            <a:ext cx="43815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5715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Phospholipid</a:t>
            </a:r>
            <a:r>
              <a:rPr lang="en-US" sz="3200" dirty="0" smtClean="0"/>
              <a:t> </a:t>
            </a:r>
            <a:r>
              <a:rPr lang="en-US" sz="3200" dirty="0" err="1" smtClean="0"/>
              <a:t>Bilayer</a:t>
            </a:r>
            <a:r>
              <a:rPr lang="en-US" sz="3200" dirty="0" smtClean="0"/>
              <a:t>: Two layers of phospholipids back to back.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Polar “</a:t>
            </a:r>
            <a:r>
              <a:rPr lang="en-US" sz="3200" b="1" dirty="0" smtClean="0"/>
              <a:t>heads</a:t>
            </a:r>
            <a:r>
              <a:rPr lang="en-US" sz="3200" dirty="0" smtClean="0"/>
              <a:t>” face </a:t>
            </a:r>
            <a:r>
              <a:rPr lang="en-US" sz="3200" b="1" dirty="0" smtClean="0"/>
              <a:t>out</a:t>
            </a:r>
            <a:r>
              <a:rPr lang="en-US" sz="3200" dirty="0" smtClean="0"/>
              <a:t>; </a:t>
            </a:r>
            <a:endParaRPr lang="en-US" sz="3200" dirty="0" smtClean="0"/>
          </a:p>
          <a:p>
            <a:r>
              <a:rPr lang="en-US" sz="3200" dirty="0" smtClean="0"/>
              <a:t>they </a:t>
            </a:r>
            <a:r>
              <a:rPr lang="en-US" sz="3200" dirty="0" smtClean="0"/>
              <a:t>are </a:t>
            </a:r>
            <a:r>
              <a:rPr lang="en-US" sz="3200" dirty="0" smtClean="0"/>
              <a:t>hydrophilic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Nonpolar</a:t>
            </a:r>
            <a:r>
              <a:rPr lang="en-US" sz="3200" dirty="0" smtClean="0"/>
              <a:t> “</a:t>
            </a:r>
            <a:r>
              <a:rPr lang="en-US" sz="3200" b="1" dirty="0" smtClean="0"/>
              <a:t>tails</a:t>
            </a:r>
            <a:r>
              <a:rPr lang="en-US" sz="3200" dirty="0" smtClean="0"/>
              <a:t>” face </a:t>
            </a:r>
            <a:r>
              <a:rPr lang="en-US" sz="3200" b="1" dirty="0" smtClean="0"/>
              <a:t>inward</a:t>
            </a:r>
            <a:r>
              <a:rPr lang="en-US" sz="3200" dirty="0" smtClean="0"/>
              <a:t>; they are hydrophobic.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2209800"/>
            <a:ext cx="3352800" cy="36933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outside the cell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638800"/>
            <a:ext cx="3352800" cy="369332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inside the cell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V="1">
            <a:off x="4191000" y="2819400"/>
            <a:ext cx="1337401" cy="23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flipV="1">
            <a:off x="3733800" y="4419600"/>
            <a:ext cx="1337401" cy="23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Fluid Mosaic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membrane is called this because it is fluid=*</a:t>
            </a:r>
            <a:r>
              <a:rPr lang="en-US" sz="3200" b="1" dirty="0" smtClean="0"/>
              <a:t>flexible &amp; free floating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and </a:t>
            </a:r>
            <a:r>
              <a:rPr lang="en-US" sz="3200" dirty="0" smtClean="0"/>
              <a:t>mosaic= *</a:t>
            </a:r>
            <a:r>
              <a:rPr lang="en-US" sz="3200" b="1" dirty="0" smtClean="0"/>
              <a:t>scattered with different proteins.</a:t>
            </a:r>
            <a:endParaRPr lang="en-US" sz="3200" b="1" dirty="0"/>
          </a:p>
        </p:txBody>
      </p:sp>
      <p:pic>
        <p:nvPicPr>
          <p:cNvPr id="4" name="Picture 5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72390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fluid-mosaic model of the cell 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5715000" cy="4905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Transport Proteins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289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Proteins that may require energy (active) or may not require energy(passive) to move substances across the plasma membrane.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Channel- are like bridges into the cell</a:t>
            </a:r>
          </a:p>
          <a:p>
            <a:r>
              <a:rPr lang="en-US" dirty="0" smtClean="0"/>
              <a:t>Carrier- are like gates and use energy</a:t>
            </a:r>
          </a:p>
          <a:p>
            <a:r>
              <a:rPr lang="en-US" dirty="0" smtClean="0"/>
              <a:t>Receptor- are docks for molecules to attach to</a:t>
            </a:r>
          </a:p>
          <a:p>
            <a:r>
              <a:rPr lang="en-US" dirty="0" smtClean="0"/>
              <a:t>Marker- are like name tags for cell recognition</a:t>
            </a:r>
            <a:endParaRPr lang="en-US" dirty="0"/>
          </a:p>
        </p:txBody>
      </p:sp>
      <p:pic>
        <p:nvPicPr>
          <p:cNvPr id="14338" name="Picture 2" descr="Plasma Membrane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657600"/>
            <a:ext cx="5457381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Proteins</a:t>
            </a:r>
            <a:endParaRPr lang="en-US" dirty="0"/>
          </a:p>
        </p:txBody>
      </p:sp>
      <p:pic>
        <p:nvPicPr>
          <p:cNvPr id="4" name="Picture 4" descr="http://www.mhhe.com/biosci/esp/2001_gbio/folder_structure/ce/m3/s1/assets/images/cem3s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4044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 temporarily for chemical reactions.</a:t>
            </a:r>
            <a:endParaRPr lang="en-US" dirty="0"/>
          </a:p>
        </p:txBody>
      </p:sp>
      <p:pic>
        <p:nvPicPr>
          <p:cNvPr id="13314" name="Picture 2" descr="Figure 12.3. Fluid mosaic model of the plasma membra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42358"/>
            <a:ext cx="4800600" cy="3748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Particles move from HI to LOW</a:t>
            </a:r>
          </a:p>
          <a:p>
            <a:r>
              <a:rPr lang="en-US" dirty="0" smtClean="0"/>
              <a:t>Does NOT require energy</a:t>
            </a:r>
          </a:p>
          <a:p>
            <a:r>
              <a:rPr lang="en-US" dirty="0" smtClean="0"/>
              <a:t>3 Types: </a:t>
            </a:r>
          </a:p>
          <a:p>
            <a:pPr lvl="1"/>
            <a:r>
              <a:rPr lang="en-US" dirty="0" smtClean="0"/>
              <a:t>Diffusion</a:t>
            </a:r>
            <a:r>
              <a:rPr lang="en-US" dirty="0" smtClean="0">
                <a:sym typeface="Wingdings" pitchFamily="2" charset="2"/>
              </a:rPr>
              <a:t> particles move from high to low areas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Osmosis diffusion of water across a membrane</a:t>
            </a:r>
          </a:p>
          <a:p>
            <a:pPr lvl="6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Transport: Passive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430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Cell Transport </vt:lpstr>
      <vt:lpstr>Plasma Membrane</vt:lpstr>
      <vt:lpstr>Plasma Membrane Structure</vt:lpstr>
      <vt:lpstr>Fluid Mosaic Model</vt:lpstr>
      <vt:lpstr>Transport Proteins</vt:lpstr>
      <vt:lpstr>Integral Proteins</vt:lpstr>
      <vt:lpstr>Integral Proteins</vt:lpstr>
      <vt:lpstr>Peripheral Proteins</vt:lpstr>
      <vt:lpstr>Cell Transport: Passive</vt:lpstr>
      <vt:lpstr>Cell Transport: Passive</vt:lpstr>
      <vt:lpstr>Diffusion</vt:lpstr>
      <vt:lpstr>Diffusion </vt:lpstr>
      <vt:lpstr>Osmosis</vt:lpstr>
      <vt:lpstr>Osmotic Solutions</vt:lpstr>
      <vt:lpstr>Osmotic Solutions </vt:lpstr>
      <vt:lpstr>Osmotic Solutions</vt:lpstr>
      <vt:lpstr>Cell Transport : Active</vt:lpstr>
      <vt:lpstr>Active Transport</vt:lpstr>
      <vt:lpstr>Endo and Exocytosis</vt:lpstr>
      <vt:lpstr>Endo- and Exocytosis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</dc:title>
  <dc:creator>nvining</dc:creator>
  <cp:lastModifiedBy>lharris5</cp:lastModifiedBy>
  <cp:revision>27</cp:revision>
  <dcterms:created xsi:type="dcterms:W3CDTF">2010-02-17T17:39:01Z</dcterms:created>
  <dcterms:modified xsi:type="dcterms:W3CDTF">2014-01-13T18:07:00Z</dcterms:modified>
</cp:coreProperties>
</file>