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75" r:id="rId8"/>
    <p:sldId id="276" r:id="rId9"/>
    <p:sldId id="277" r:id="rId10"/>
    <p:sldId id="260" r:id="rId11"/>
    <p:sldId id="261" r:id="rId12"/>
    <p:sldId id="262" r:id="rId13"/>
    <p:sldId id="263" r:id="rId14"/>
    <p:sldId id="264" r:id="rId15"/>
    <p:sldId id="265" r:id="rId16"/>
    <p:sldId id="272" r:id="rId17"/>
    <p:sldId id="266" r:id="rId18"/>
    <p:sldId id="267" r:id="rId19"/>
    <p:sldId id="268" r:id="rId20"/>
    <p:sldId id="269" r:id="rId21"/>
    <p:sldId id="270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F913"/>
    <a:srgbClr val="21FB55"/>
    <a:srgbClr val="028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A2A2F435-2187-45F3-A2EF-DF010E79CF16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778C3C8-9DE2-4DEB-9990-907025A2CF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435-2187-45F3-A2EF-DF010E79CF16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C3C8-9DE2-4DEB-9990-907025A2C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435-2187-45F3-A2EF-DF010E79CF16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C3C8-9DE2-4DEB-9990-907025A2C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435-2187-45F3-A2EF-DF010E79CF16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C3C8-9DE2-4DEB-9990-907025A2C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435-2187-45F3-A2EF-DF010E79CF16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C3C8-9DE2-4DEB-9990-907025A2C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435-2187-45F3-A2EF-DF010E79CF16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C3C8-9DE2-4DEB-9990-907025A2CF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435-2187-45F3-A2EF-DF010E79CF16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C3C8-9DE2-4DEB-9990-907025A2CF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435-2187-45F3-A2EF-DF010E79CF16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C3C8-9DE2-4DEB-9990-907025A2C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435-2187-45F3-A2EF-DF010E79CF16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C3C8-9DE2-4DEB-9990-907025A2C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435-2187-45F3-A2EF-DF010E79CF16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C3C8-9DE2-4DEB-9990-907025A2C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F435-2187-45F3-A2EF-DF010E79CF16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8C3C8-9DE2-4DEB-9990-907025A2C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 cstate="print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A2A2F435-2187-45F3-A2EF-DF010E79CF16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9778C3C8-9DE2-4DEB-9990-907025A2C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hhYoR6_upQultM&amp;tbnid=o4AJ7KRT_fPyzM:&amp;ved=0CAYQjRw&amp;url=http://9meow.blogspot.com/2013/04/cute-cats-7.html&amp;ei=EwIfU_yEOMah0QGn54DgCA&amp;bvm=bv.62788935,d.dmQ&amp;psig=AFQjCNGg1hwoHizJp7Xc0so59cmYxjtrzA&amp;ust=1394627405670757" TargetMode="External"/><Relationship Id="rId2" Type="http://schemas.openxmlformats.org/officeDocument/2006/relationships/hyperlink" Target="http://www.google.com/url?sa=i&amp;rct=j&amp;q=&amp;esrc=s&amp;frm=1&amp;source=images&amp;cd=&amp;cad=rja&amp;uact=8&amp;docid=HNzoCD7bnTpWNM&amp;tbnid=zjNC1NCPIyB-SM:&amp;ved=0CAYQjRw&amp;url=http://jamesonstarship.com/2013/10/01/what-the-government-shutdown-means-for-your-cats/&amp;ei=kQEfU93VKenP0wGtnoGYCQ&amp;bvm=bv.62788935,d.dmQ&amp;psig=AFQjCNEuao_jNDG6k4EnOMs2J5HhIY-AKQ&amp;ust=139462725372681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hyperlink" Target="http://www.picturesof.net/_gallery/_People/_PAGES/pictures_of_children_00203282110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llie.csci.unt.edu/~donr/cat-pics/marmalade.html" TargetMode="External"/><Relationship Id="rId5" Type="http://schemas.openxmlformats.org/officeDocument/2006/relationships/image" Target="../media/image36.jpeg"/><Relationship Id="rId4" Type="http://schemas.openxmlformats.org/officeDocument/2006/relationships/hyperlink" Target="http://www.nationalgeographic.com/kids/creature_feature/0112/chimps2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dczoAhNX2gZVnM&amp;tbnid=BBsGL9vuPMzkFM:&amp;ved=0CAYQjRw&amp;url=http://www.ucmp.berkeley.edu/education/events/carlson2.html&amp;ei=WTIfU-uyIYfbkQeYsICIAw&amp;bvm=bv.62788935,d.eW0&amp;psig=AFQjCNGtB1epa5xVupIVPnzB8_LKEPaWQA&amp;ust=1394639764711266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google.com/url?sa=i&amp;rct=j&amp;q=&amp;esrc=s&amp;frm=1&amp;source=images&amp;cd=&amp;cad=rja&amp;uact=8&amp;docid=MWLTNCn73MQWaM&amp;tbnid=vAVMA0Xu4spWIM:&amp;ved=0CAYQjRw&amp;url=http://www.quia.com/pop/537559.html&amp;ei=hEsfU-bdI4jo0gHc0oGwDQ&amp;bvm=bv.62788935,d.dmQ&amp;psig=AFQjCNHoYMJNSxLhdVTlEYyF3L7URul_LQ&amp;ust=139464609429607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://en.wikipedia.org/wiki/Image:Aristoteles_Louvr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frm=1&amp;source=images&amp;cd=&amp;cad=rja&amp;uact=8&amp;docid=y_TG4c0VF-TW5M&amp;tbnid=t2JfINeE6n3UuM:&amp;ved=0CAUQjRw&amp;url=https://adlayasanimals.wordpress.com/2014/02/23/poison-dart-frog-family-dendrobatidae/&amp;ei=4PwdU6_qF4rH0wHPpIDYDw&amp;bvm=bv.62578216,d.dmQ&amp;psig=AFQjCNFhDBRTRQyFOukKw6OP8Dxsa-hTCQ&amp;ust=1394560504664099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www.google.com/url?sa=i&amp;rct=j&amp;q=&amp;esrc=s&amp;frm=1&amp;source=images&amp;cd=&amp;cad=rja&amp;uact=8&amp;docid=y1nHLpjtYSb0vM&amp;tbnid=qLv8RNNaXevbTM:&amp;ved=0CAUQjRw&amp;url=http://home.howstuffworks.com/lawn-garden/professional-landscaping/basics/10-winter-plants1.htm&amp;ei=HvwdU_q4G4KU0QHP6YDICw&amp;bvm=bv.62578216,d.dmQ&amp;psig=AFQjCNEJX20pDACKniS-9mOhETvq5blN_g&amp;ust=139456038632609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/url?sa=i&amp;rct=j&amp;q=&amp;esrc=s&amp;frm=1&amp;source=images&amp;cd=&amp;cad=rja&amp;uact=8&amp;docid=t3sUHgH0WKX7NM&amp;tbnid=SEeCIxmzxOAWNM:&amp;ved=0CAYQjRw&amp;url=http://biology.tutorvista.com/organism/five-kingdom-classification.html&amp;ei=wf4eU7y2BIyL1AGDuICICQ&amp;psig=AFQjCNHEaZiM0fF_KxQ6SfvrK7819GICkg&amp;ust=139462659316211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://www.google.com/url?sa=i&amp;rct=j&amp;q=&amp;esrc=s&amp;frm=1&amp;source=images&amp;cd=&amp;cad=rja&amp;uact=8&amp;docid=wXigJsSJCSKt9M&amp;tbnid=_naHgOmuGxmKQM:&amp;ved=0CAYQjRw&amp;url=http://www.bbc.co.uk/arts/yourpaintings/paintings/carl-linnaeus-17071778-later-carl-von-linne-87598&amp;ei=Of0eU_WRFYH70AGHlYCQCw&amp;bvm=bv.62788935,d.dmQ&amp;psig=AFQjCNEnj6APDuIcjEzTwAYEeAexg8z2Ng&amp;ust=1394626173925893" TargetMode="External"/><Relationship Id="rId4" Type="http://schemas.openxmlformats.org/officeDocument/2006/relationships/hyperlink" Target="http://www.google.com/url?sa=i&amp;rct=j&amp;q=&amp;esrc=s&amp;frm=1&amp;source=images&amp;cd=&amp;cad=rja&amp;uact=8&amp;docid=ozFt7EdlhfkNQM&amp;tbnid=-Mtph_y3rITAfM:&amp;ved=0CAYQjRw&amp;url=http://ilibrariana.wordpress.com/2012/01/10/carolus-linnaeus-1707-1778-lezing-dr-j-mennema-op-de-hartekamp/&amp;ei=CP0eU7qaHuTq0wGKwoHoAw&amp;bvm=bv.62788935,d.dmQ&amp;psig=AFQjCNEnj6APDuIcjEzTwAYEeAexg8z2Ng&amp;ust=139462617392589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Classifying Life’s Diversity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Classification and naming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464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7906920" cy="1011237"/>
          </a:xfrm>
        </p:spPr>
        <p:txBody>
          <a:bodyPr/>
          <a:lstStyle/>
          <a:p>
            <a:r>
              <a:rPr lang="en-US" dirty="0" smtClean="0"/>
              <a:t>Scientific Naming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7467600" cy="4465725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latin typeface="High Tower Text" panose="02040502050506030303" pitchFamily="18" charset="0"/>
              </a:rPr>
              <a:t>Common name</a:t>
            </a:r>
            <a:r>
              <a:rPr lang="en-US" sz="2800" dirty="0" smtClean="0">
                <a:latin typeface="High Tower Text" panose="02040502050506030303" pitchFamily="18" charset="0"/>
              </a:rPr>
              <a:t>: used in everyday speaking</a:t>
            </a:r>
          </a:p>
          <a:p>
            <a:pPr marL="329184" lvl="1" indent="0">
              <a:buNone/>
            </a:pPr>
            <a:r>
              <a:rPr lang="en-US" sz="2800" dirty="0" smtClean="0">
                <a:latin typeface="High Tower Text" panose="02040502050506030303" pitchFamily="18" charset="0"/>
              </a:rPr>
              <a:t>Example: Cat</a:t>
            </a:r>
          </a:p>
          <a:p>
            <a:pPr marL="329184" lvl="1" indent="0">
              <a:buNone/>
            </a:pPr>
            <a:endParaRPr lang="en-US" sz="2800" dirty="0">
              <a:latin typeface="High Tower Text" panose="02040502050506030303" pitchFamily="18" charset="0"/>
            </a:endParaRPr>
          </a:p>
          <a:p>
            <a:r>
              <a:rPr lang="en-US" sz="2800" u="sng" dirty="0" smtClean="0">
                <a:latin typeface="High Tower Text" panose="02040502050506030303" pitchFamily="18" charset="0"/>
              </a:rPr>
              <a:t>Scientific name</a:t>
            </a:r>
            <a:r>
              <a:rPr lang="en-US" sz="2800" dirty="0" smtClean="0">
                <a:latin typeface="High Tower Text" panose="02040502050506030303" pitchFamily="18" charset="0"/>
              </a:rPr>
              <a:t>: </a:t>
            </a:r>
          </a:p>
          <a:p>
            <a:pPr marL="0" indent="0">
              <a:buNone/>
            </a:pPr>
            <a:r>
              <a:rPr lang="en-US" sz="2800" dirty="0" smtClean="0">
                <a:latin typeface="High Tower Text" panose="02040502050506030303" pitchFamily="18" charset="0"/>
              </a:rPr>
              <a:t>  universally accepted by </a:t>
            </a:r>
          </a:p>
          <a:p>
            <a:pPr marL="0" indent="0">
              <a:buNone/>
            </a:pPr>
            <a:r>
              <a:rPr lang="en-US" sz="2800" dirty="0" smtClean="0">
                <a:latin typeface="High Tower Text" panose="02040502050506030303" pitchFamily="18" charset="0"/>
              </a:rPr>
              <a:t>  all scientists</a:t>
            </a:r>
          </a:p>
          <a:p>
            <a:pPr marL="329184" lvl="1" indent="0">
              <a:buNone/>
            </a:pPr>
            <a:r>
              <a:rPr lang="en-US" sz="2800" dirty="0" smtClean="0">
                <a:latin typeface="High Tower Text" panose="02040502050506030303" pitchFamily="18" charset="0"/>
              </a:rPr>
              <a:t>Example: </a:t>
            </a:r>
            <a:r>
              <a:rPr lang="en-US" sz="2800" i="1" dirty="0" err="1" smtClean="0">
                <a:latin typeface="High Tower Text" panose="02040502050506030303" pitchFamily="18" charset="0"/>
              </a:rPr>
              <a:t>Felis</a:t>
            </a:r>
            <a:r>
              <a:rPr lang="en-US" sz="2800" i="1" dirty="0" smtClean="0">
                <a:latin typeface="High Tower Text" panose="02040502050506030303" pitchFamily="18" charset="0"/>
              </a:rPr>
              <a:t> </a:t>
            </a:r>
            <a:r>
              <a:rPr lang="en-US" sz="2800" i="1" dirty="0" err="1" smtClean="0">
                <a:latin typeface="High Tower Text" panose="02040502050506030303" pitchFamily="18" charset="0"/>
              </a:rPr>
              <a:t>domesticus</a:t>
            </a:r>
            <a:endParaRPr lang="en-US" sz="2800" i="1" dirty="0">
              <a:latin typeface="High Tower Text" panose="02040502050506030303" pitchFamily="18" charset="0"/>
            </a:endParaRPr>
          </a:p>
        </p:txBody>
      </p:sp>
      <p:sp>
        <p:nvSpPr>
          <p:cNvPr id="4" name="AutoShape 2" descr="data:image/jpeg;base64,/9j/4AAQSkZJRgABAQAAAQABAAD/2wCEAAkGBxQTEhUUExQVFhUXFxwYGRgYFxcXGBUXHBcYFxcdGBUYHCggHB0lHBcYITEhJSkrLi4uFx8zODMsNygtLisBCgoKDg0OGxAQGywkHyQsLCwvNCwsLCwsLCwsLCwsLCwsLCwsLCwsLCwsLCwsLCwsLCwsLCwsLCwsLCwsLCwsLP/AABEIALEBHAMBIgACEQEDEQH/xAAcAAABBQEBAQAAAAAAAAAAAAAFAQIDBAYABwj/xABHEAABAwIEAwUFBAgDBgcBAAABAAIRAyEEEjFBBVFhBhMicYEykaGx8BRCwdEHIzNSYnKC4bLC8TRzdJKzwxYlRVOixNIV/8QAGQEAAwEBAQAAAAAAAAAAAAAAAQIDAAQF/8QAKBEAAgICAgEEAQQDAAAAAAAAAAECEQMhEjFBBBMiUTJxkcHwQ2GB/9oADAMBAAIRAxEAPwDyEJ4TAngqYBSkSlIsY4hNhOTSsYRKuCmpUpMf6LBIGtVj7ISBbp67LT8H4FmALmBzTrG3mFoMJ2Xa2Wkyw6Hdp+o9yhLKkWhgk9nmNbDkJKAuvR8f2Z8JAEkfP6/BAcR2ccJMWhp9HGEY5UwywSiBqZCc2oE+rgHAkRfXz8lUFMym42UWSgg2sFFVrBVwoXytwG91lrvgmuqKsJXEFbgH3H9FylUsocUUlJJWKotI5cjbZVcmwnlIEBDglKcAkcgARKAkCcAsYdCYVIE0hFGOBTSlCa5EJycE1csYVcEiWUDHJUhTHPRMOShcuCwo5cuAXLGESEJyQrGEatF2b4O6s7wjNEWBgx+KrdneEPrvAAtPlPqvceznAmUKYtfzLill0PBWytwrg4p0/Z94gqtjvCbf6rS1XkdQqGJoseIIjyXFkhZ3Y50ZXFVyIIP1spcPiGPEEDkfI/3gruK4YNB+vMrMuxJYTf8A0XLycZHcoqcTTu7PMquPvHussFxHgjqTnEt8In3afNegdmuKZ3CdxCKcY4SKrCP3rHymfryXfiyckeflhwkeIVPr8VA9Fu0XD3UXDrmPkJ+vegryriqSJGpSFAHrs6XiyyyQJJUbymlyWU6TSOTPJN6IyuASkJQsQFCRwTmhI5AAwJ0JoTwEQippUhCjcsgiAprk5qZVTAGtcnqJilAWZhEoXFKAgYRyYpCmELWYkK4JUsIgOhcnQuWMNhF+Cdm8RiXAUqbiD96DA9Vf7F8GOIrNhmYA3kwF9EcHwTaVMNDALbQqKFqwN7ox/ZH9HjMM0PqOJdGmw8hKOY6qGWEBF8diLWWO4riAJJuo5mki2JEv28TrZc6sDoQsbjeIEmAAPerfC6tTU6fBcjlZ01x2EuJOkFYni9LUjULW4ipmCzHErG/kVzTjbOrBOip2f4iWPF4XrGBxAexp6Lwxzsr7c16P2Q4rmZBP1CaD4v8AUbPHkrIu3vC291ni5cAPKCvMa1CF7N2ih1Fxdo0H0tqvHq9TVd0GzgrTKPdLu5UhclLwrkdFVzUisNoOfORpdGoFyOsC8dVXPI2i3kg2CUTiuShclYgrUjlyRagCBPaF1KmXENaCSbAASSegW77J9mgKg7xrXPDXOcCbMAER55i1s7F1krklorDG5210jClROKnr08rnN5Ej3KAhOiZzEyvopGhMrooxDSKnCgpi6najIA4hK0LilCR9BGlJlTlyBhYTwEpYuhUsWxE0uSlMKxNyZ6d+iql4pBJ+XyXsTq0NXkf6MMfSYyNXbkr0d+OBEyuhfiaOxcbiLLKcTdm+vwRLF4qUIx2Iaxpc42AXJOPI6oyoFOweY9SqeN4w2lUFBp5Fx68pCTHdoA1jnt1i3nBhef03vNTMSSZ1S+2ooSee2kenMrgiQT5Ez8UG4vVzA8wpKVcZRNjHoUG4lieRXHI9HFEDYl/jJRvs/wARLDANiVnsTV96XC1yCI1t80XC0dCaPVOLY0OoGTbLJXmGJMkkLSsxRdQcNbf3WcKthk6OWeJWVHBRuBVxwTMqupiPCkEuxLnNrOjN4mlsg6GzxI6hjgOa3eL4VRxI/XUy60B/s1G6xD4kj+EgjovOuG4l9Ks11IAukDKQIdewi28HXUBekYvi7qRymmQbTP3SQDDhEzBCEkr5CbXxMbi+xFVlQd25tSmdHkhnmHgmzo2BM3iVI39H2KcPAaR/r/ILY4TGztrYgeJrh1B5KxiHVKZY4CGEnMAJtB0HLX3LmlmknropHBBrZjuE/o5ruLvtBFIDSC15d7jAHnfoiGI7BUKZk1nmNsoAPmbn/VaDv5rRngRmBkkEXd8vl1VvDP72XOgtAgc8pAIJ5Eqbzzl0UXp8cQBwXg/dGKNJuYiDVmQB/MTbXbVaPhOEZTZUDTJcPE4g+ItBgNGzQSb76nYBjy1nhNh1MT+Q+rrKdv8AHPw9AOYA4O8My/K09Q2xjaTF9CqemVy5PsT1EvjxWkedYmpL3SIkzF7e+6iKHOrkuJJuTJV2g6V2vR57dEsptRTspykqUUvITmiq1OBTagVUuuinYVJMINKv4bAkiUOwjNCUabjQ1qnKXgnPJ9AzEU8phRp1ZxcSYUQKFjLIEarVCrNVhUDWplJHPGTQxzEzKrDlCHQjyQebL/DMUaRBBMDktLh+2NSfF7OzRv5ndY9r1LTQ9xoHJo2tftlbwtv8uSz2P4rUrGXm2w29yohSYWmXuDWiZKVzbDzlIRrXP8IkyVoeCdmHGHOEQdwjnZ/swacVKhbOwF0Z4li4aQLKcp0js9P6aTdyMLxyuGktFiEDaxzitBieHCs/Qq1Q4Llsb30XPySPYUTIDAZvCedjy6Ivwzs9Jvr9Qtdh+zrDBI8widDhWTTl69JKfmDQBwvZ4gEbFYniWEfSeWusZXreIpvYAQMw1VXHcMpVxNRgO08lSGRInKDfTPITUSd6t7iuwTHSadSOhQ0/o9qwTmbI0HP16hWWSFHHOGW9Bn9HfZcFrcZVmxmm2CJ2kncK32jL31c1wZs7c9Oosj/BsOaOGp03WyNvF/SwQDi2M8eZ0kkwABPw9Fz5JO9F8S1sKUqlDDszYio1sDW8knlElUcT2joVXURScXlueGlj2OcCC3wteBmi4t1S0cVQq0zTqU7kQTYOnMCHAGbggHlZVqnZdrWHEB5d3bg9ksLfGPZgnreAL9EEotbG2noKUn0m0S8NnKBIi8BuUjpohtPtTTwzqgqU3moWs/VNDcwAhoLpIAmRa5gTCLcHIfTdWflZUqT4S4Aa7g6TfX8VBwvsw3FMfXqtHeudJBcWG1mgxyAAtFt0YpOtGlcb2EcDxSljaOY0KtPUXAI8Jg3bI1TxwGjiaDsPWGZhuLkGQZBBHkqoxr2DumZWtHhAbZovckmCd7zclPOIfRyuYQ4E2aRN4kwRpP1osk1K0B01TPF+2/Zh2BxJpwe7N2OO489JQulovdv0rcJ+18PFdjSX0ocQ29ohwIiTEz6LwM1F125RR52WO6CeHqp9Wqhbay51dJwZDgyao5QNAlRmom506iOoGkwtAObZQ18PBuqOBxbmkBFcQc7ZCm47IcWmW8DQa5vVD8XgiHFJw6q9joOiMVKrSZU/xYjtMpMcCkcwKtSplSvKainBkdRqrkKcFNeQtRuNCNauL4Sh9lNgcH3tQNJiT1/BFBUGxcDh31XBrATJ2uvSOzvZNlIBzzL/AK2U/Z7s83DNDpkwi76jjy96lOdaR34PTpbZFxPEBjYH5rO4ym+oRex6bIpiaomLkKNwMWdHzC5+3Z6MfiiPD4RgHXnqr1Kj/DP1yQ+niBMe0frZF8DVE3EdEK2GyxhcO7nZXGUNvrp6pWvAUrMovmCegWRvoQLlUMVhBsSEV74RdVnVSbm3RZhTB9HAnV7iAOUSU92JaCA0WnU6/wBlYxUBmd9hsI1QHjGNDQNQSNB90eiD0a7L/EMZLHbfXJZJjmU873udI0BgnpIJAb5EyrlPiJm/0dpP1oh/FMF39/v7RsNlb/Zz9aJ8LxDOQHOI3gPaLdQ2m6Nf3l6PRNJ1Fhc91hsYHqII+R8l5ZgcM+hBefFrawHKSNuup21DkSxHEYbBcQ51zzDb5QBtzgc4XZj41s5cl3oZ2wp4I4hjxnYHO/Wsa5xa9oBg2nu5NiRzO601PjDKjmQGsYAAGskCG2EeNoMSNjpushSdSAkZepIkn13UTOKUqR8OvLYney0uIyk6SDvaGmx9WM7GX+/Tc53Q5y4NjqQNFU4cKzx3QDKlMOP61hAvGngtz0J01UOAxHf2f4qftAOAMAiAYO4jI4dJEiQtDh6DKYaygLmDbbqZk+RHzspza7Q0LWgzwJzG4erTxD4p5TJJ0HmZ95lfP3aOnTbXqCk5z6YcQ2o4QXDqYE+cL6PwPATUBNTxki8wAdjAEn1J9y857e/o0e39ZRzvG8uzOB20YSfgtiaSoXLG3Z4/mSSi9bs3iGuLSy41uPS317rqgMDULg0Mc5xMANBcSeQA36K+iBXlWaWGcHNzNcJAcLG7TofIr1j9G/AMDSa1uOpZ8VVnKyowuFMDYsjUgTJH3hHNeiVeOUqXjcymWU22IY2WBoHsjUQBHohyTHeOR864pgaIghwsQRBB5EG4KZhOIQQHaL6HxfCMDxWgwFnd5md5TeAA9sk6xIMnW9yNd189dpeEVMLiKlCqIfTdBjQ7gjoRBScaOZ46dMvVca0iyhZWlC8IZKO0qNgpTVEZR4lprFHVoAoz9iFlbbgmwjxaOxyT8GSqUIUFKnmJAiQJHXpK2L+GA7JreBgXFj0stwk+hHvozDMJABOhFo5rd9jezdhWJ8oggjeVj6WFqZqhcGjIRq6Ab5iGg6yJM9FvuyePpsoua1wdLyYYPCybBueIc6AJudtoUm3HsPp25TphLjOJyMIGyCVeLfq7HxKfieKDy5u5G/5LOUXwHbEW0UOz1VSC9PFPdAIHnp+KbWxrhINj5fkqhqZAHGpcaNINlHVxDz4jodtFqGTL2H0kkST9Si2Gf1BHn8oQPh1Tlfy/MInTr3iwPM7IUZs0FDFAW19/zUhxZOlgghqwPCZ66fFTB82m/notYC1SqOe/cgbkFWKtSCPoqKi3KI/FSU6hJho8zr8UUjORR4o9zgMwgcpJnz5ILjmTLze/9gBHQI7xqu1rOZ1+uSyWKxvPyHmh5DHooYzEw43sdfr80Q4fjYEu1Nm+W5j5esoZjGyL6i55fmqTa8gCdJt62+EBdGOVHPkjZtaLmPAad9SbyfP3oZxDh+YkgqjQxpAAmdPr65K7hOIgiHWO66fi0c1SQPfwxwNlD9gymXQAjj8ReyE8QqfedtoOZ+vklmkkNBtssU8Y6AKcAAmXEWa22o5mTA3lbTs21tEMeScpBytcbyQPam8/672wjKgo02OMl2bvHDmIED4fFaDhXGKj3irVb4bFg1LZke+8+TVBy2dKj8bPUTxIU6eY7CY+SscMrBwD3HMXDTaF5pxvHvylkuIc4X5C5Pxj0CN9l+LAUmtOacxvoIE7bDQeq0JOWShZRSx2bfG906z6bHDcuaIvtfXb4LEdq8bSoPp/ZW06b3B7XuiIY0AwMvXpsFBx/jrmh+UkkGG3Eacvf715zxnEvqQXzFxOloj3bJsk/AMWNds7H8RLcWaxymKoLZ0lnI+YhEsTx19d5OUEvGd0RlH7oI/HqsjiH0yCHgB0wIbOX3bmJ9V3CmkVC2m4lpEEmdDrMWGm6fHpUCe3Z6FwrimIDXOouyvs1jAJawTJP8Q15LP/AKSnuxGKLqkZ202MdcG4BJ0/mjnZWsFxgYeSHT0sToFn+KcRfXrPqv1cfcNGj3QmnKonFnkZn7OWuWnwLxkCpVsNOykpUSBCjOTkjnck+zSZjuudiRYExt67J1aoLodVh3UH60VJza0iuTInaRcw2MffNsYH4qV/EiBcwNPyUeDpjKAT0H9ydd/cqGPY4ubTDHPD4a2N6k2aTpeyCnSoRS+NGx7O4ah3bq9cNDGOOZztHnMGsmdhH/yjYqxx3FNc0OYIGUObFrESLH5LPcTrPw7GYB9MFjKQdUdN21nF1V0u0ygXEXBbqYIMVPHGpTDDZzQBrO0i51sQp5Nnb6eSUkijxTjGWHBsnf8A0VBmOkZrgO1nUKH2at/7fFSYkFsw3wnUfmglo6pMIsx7SyQDa09dVDh8Vn8JJJ66Qfr4oa+sQ2m1lmgHn7RcZkc4j3BWsJZwMkRrcWlrY06yi4Ce41RoMOcpAACK4Vh3iOQG/RZ+niSDnBnQCI1Lg0XO0m/qjQxRzRNukSVLiyvKywytB9nMfl52V2hVi5ETsBJVOniAAZiPeVEcT0CFAsNDEybBNZXhxjQdUDGKcT4Sp6OJcTA23/uhRiPtJjIYTvHqs4WZmiASYgcgSNeuvyRXtJHduG5Bnn6oZgyKjKbQSJGx0tqY8tFkvJRNcSDFupshpe0OGwDjHrKHPEjobz10WhHCKYFrnrfX6+CoVcFUZMtkbEcvL60VExGCqWLcy8TGs8lI7irQYcI/vdMxLwJJBHORpcJrqDXgl1g4gg/06fD4qsUSYVpYzM0FuoER6qria5dDiJbf3DVLw3DFpyk6adRE/Xkuox7JsN/KZ/FOifTLtcioGg7bdIm/xVng3EC0nPds2+ET6Aj1UNClmc7rce8CPrqupOyy2BM2+X15pHH5WOpaoN4njLajS2LgGPhE/H3oHR4zUYWg6CWnq0/U8z87jcC7L3hZlG87+ioVCxx9kk+5O15J+7GOmFBj+8jMZy2Bt4mdee3kosQxrm5QLbEwPr+yD4zFmmIa0D4/NCqtWpUu4/XyRuFbJe+vAVZwek3xOc0yfuw4jz5eqkx+JmGU2hlMCzQBcxBcY+8dyqmCpOAm6nibKTyfRz5cspOrKhw51Xd2ZRingiRoq2LwxAukcrJWiFzxChGICiLjyQ+sxxOiK7F4cujccb4Z3LMzyQ0uDffrfyn3JcJwB7qYcJ6WgkbQDpO09Fe7QYZ2LogTkqmk9+QE5Hmm8QD5g2Oonkj2KHdVqfd1LPuaTiSCxsFz2fulovGhjmunhFuy9K78GDqYYlwh5kvaJAnKHEy8sHiywHHTQFbvG4mi2lQw2HAcGltUuILe8fTcwNLnHTxOzdMquUcB9iZTLnMcKmWplhra9FznU2v7uoSJaWOLYIBj71ljePY+lUpOpYYNpsLmNuDLg1j8xaW2GbPfy02CcFD9TQ03RR7TtNasKv2qm8E+y3QwfE0Fu20nn6qng3FwJY0taDDQQAXCNevKeSq47Btim5jahyAy1kudeT4nNHhvN+XotV2d4MatPPVD2OLrMLpIboJnS4dbaEFFtloOpWwJUZnsW395VinwSqRu0dRot7w/gtJugv1U7qEHRXWIo5vwec0MFkqPZlzQA6/UQTHoPcq+HY7vKzWgzmBMDbJpC1uLoAcSo29ug8R1aZn3FVcHhg3ieJYY8dFrwP8Alafl8UjgJK2zOY1sU2vbdpeJOgMO0ad7hEKVTxGXCPQT5Ie6p/5ax02binBx5Ay8a66/NRcaxow7y0QXCDGsAjMBY6wR71OUSiycVsKY/GEM/ViTME6NZEST7/gUDo8ccHeMgtMSP3RzHrcyqH/9Co9oBOVg2bYEySSeZnmVKyi1wvJLtTeA2dBtcj6upVsj70pS0aUVCNCBJ2upnVnCxdHQa+qAsxkW5aDW2gupDiJM7oVR28rCWKohwyDQ3J5+arYYNouIgmNOk6kD61TKGJAMmJ+Pl9c1U4jiJeHTEctVuOxueqCLpmTDQdOYHVObig0Tnc8/jAVjhuI8IytDp0kifUGyI02aEsa2Trqb8h9fBBx4sKlyRn6uIDgcwIB5ggf2QitQLJY24JBHlI05rY8QpCRYZTYiPrms/jKLabmuaSWE6btKti3oll1tC06cUxsSfUAapj6MkdQfl/ZPL7yeStYCDlPO3wV3FdEVLyT4OlZvqr+A4ZLw47GU3CUpj6+tlNj+IOpBopsLieWyHE0pV0W+OYtoaAfIKlwvBtdcgCVHjnVK1MOyQBqq1DHPENEkmwAU8iS+U2RXVsP1OAU6vKy5vY6mQuwdGrTae9eGZuZuEF432tOHc2myoHOzAem6bHKMltE4xflBtnZIA5dkn/g8TM/FSUe0ghuY6gXRI4priBmN7qihjeg1FsrM7PwNVVxPZbPuVo6dRhFnSpnvEGE/sQ+ge3EyFPsW3clIexLeq1dB7i0HKrDT0WWCH0FRS6PNcQ2rQ7t1I0qlHM5lOQ4B3ehrS0guMsJi86h2yfwTEuqtZVc0udRYWRqagES0NmSSx5OknIIM2VvjvE8Mx+SIBcHFo9h7muaSQ0CA6xBcAAZ3hC+FcYFKvVqhopueXOa27gzNlc8h2xJtMQII5LldXp6JyrpMKdoHU3OFcPbVfiGhxe5oHhOYHxMiGAtHhIJBDb3KzFTxvDQw5nEktkCZHhi0eyJlpOyuu4kx4xDg7M4gucMoaxjhBc0HQuJ1POLk3QumKbHuy1WuAIGU2mAWtc5mYWgydbG/JK5bs10egUMOynRpU4H65zQSB4SPbcwnaQ0t65uau/bgMSWAGBSzOsXXBdYReYeNECwuPzBgNMEaMa2SHNDXB5yg67afdnVLguLvpPJezMPGZcQC7xMDZaOTWATEa7lWU1qiimarCYtlRocwgh2h0vMQQbgzaDeUxvEWd4KR8LyCQDvBIcBzLbT5jmgNPitKo5zj4BmBIEnxAggwBqCBPog/EuIGo+qGlhLKrKjSHkOe0MENpEEAFwLgTOqd5UuwrJvYf47QzY7AvF8rqzffSJ+GU3U7eHxj++2+zZJteapNxEn2bX2KBccxz2HC1KVMZaZzNDQSCzIe8DY5sJI6/Get2kdd4BmoW0mRcCA543/jc6+oCa12U5WrM1h8OThDRDbuxjWAGQPYgXBMe0J5eiy/Fc5xB7yc2ZxdOodobdNIW04fWDKwYbuFR1VxNpcWwwki1tf+Xoq3FiDiRjCxj203Br2kSHAMyudcXLZBFtgoa1sDi5Iy1MzYDy5IgwOi5gAa69AIHMn3SiDqrXVXVXUmNZUYSGNawBjQWhjpH3/aLh/E1U6VRpcGh0ZmktFg55LZaxryCGEzEnnaSlcKYkfgyChpJTqFSxJmJN9ieU/Wyo4ujVqVXZA5lIOAjNcCwMEgZjrKKUuCFjxNSKZzEtDjB7t+RzxyEZXZtSXEc4bhH7L+6Nw1Zga60vcIHJonxO+EdLqCnUBJPoOpUfEeIZi/K5zxOUuMgQNAAdtbfw6TKr08WG7CRp5nX3LcBlLyX8JjDQqA7E3H1otbQ4g6p7EZYEH056rCfZn1ZLQbC1ue/TWPetJ2UoVGu7uc1iTANoEkAuibja3ImU0oWjRlTsL4im7+I6Trc8vkqPE8N+qcS2MokdI1v71pmUQBJ8tkLx2UhzCDDgRtbWd1zKXGR0Nco0YkYwmAP9VpeAYBz7QRF/yRLhPZallBLg7Rw5kWWpoUGtMR0kagLuUWzkbSVFHB8PyjnupvsgIJsIG+qvCkBJv01UBw42Lp84+aZr6AmUa9JrqTQw3PuKo0OHPpvBpBpqcnWUvFOz1KsAXGozLcQ8tMjcXUlTgtN5Y6aoNOSHh5BNvOTKVq0HQKxvBOIYmo9tZlHLEt/WcvS5Wfdwyn3uSq0tqttlI5bg7hekvquiLkxZ1gQfzVHGYJj3d64S8gCTyG0JFCVjtwrRkq2Ee9ha2Ghu6WmyrTyhzjfRaluEpm2U+isYfACq5zKbM5pxOktzaeWnwTqFbE0Zxr67IcM2XykFXxxKqG5qjSB8fcj2Mw9Wm39Y0tboCIIFtyNPNC3YZo8bfHIiS5sN9CUU5ApeTsJx9+YNmOmqJniGa/egdIQylQJd4QyL6EEnz2CWth4N5lMmwcTy3iGF8QzVPaEQJLiSLDkLxqfVUaVSqHlsQQIgxoNy701K1HD8A575PMSCNJJI/wm991NxXhAeP1YMEy5xjxGfS2sTzlcMJLiLhjoG4TH96w07sc6G/vipcmJibkDXkLpatPLBczPlM3aWugG7TlMObYjXMJMBLQ7K1hJp2uIm8GZa6Dyj5rXYNmFezucQwUq0iZflc5xAGamQQSLaHlvqnpS6YuWCirRmcI6pSDTlzQS7eJ0kHLa2xvNoV+jxJ9ZwaSaj8oIAZJBiHeIG7dyCNW6rQnsfSBJzVQTM+ITGwALYbGtgNTKjweCw2D8UOY7/3arQQJGgqAQwemyCxST2RtLrYG4pTqMGbK8eG7spaSZ0DTaYgidyRfVCWYim5xkZWw0SbwW2JhttCLbH3jY1uMEtBFF7qZF3MLHtZqDBbfQ66eSzPEaWGaZNNzZuyoxp8N25hUoEtGskFloMZTqhKDemMnydMTEY8/q2Zg5jCC1pECDpFgYuN9wrOFxTcwPhILychN6bnZm8haHzLZmb6Qq2P4bWDINSkQ53gJc2k7K4NMAVMokEB3hJuBsVXqNfRqCnUAmoC6AQQHCDOpG3lYaAmQ8bitPQXFroKYNzSe5reIi4c4E5ZABM8g4SWkabzrarYIOApCnAHdmq8umWglxDc0CDN9NYvEodhMOS5tWnUeBHd1GtLyX1IdlLjmu05d9XNPO1ipSDqgBguuPEBIJgmAJzc8oOsmCZU3KtjLI0U69FlSkWNloJexhOvdyBTvNjAETEzG8rP8a4S97mimDApvMEz4aeZ0SG+13YBvqtXQp5HOa4F3M6kQRBzbbRMjzi0tBwbdkkWklujjLbzaHTfnNtwtHMlKyTyVKwUGucR+8PZPizG9/ZBmNfXVX2sIhhhxAixho8TneJ0e+QfZMiVOzxHu6b3taZYXPb90OGZoMEyJIgRJIGpCWrSZTDXMqBtMyzNkcTAM/q/Fl5N1i4vYwIxp2CK2ZfEYNxbdtJhLvCAxrmiYE52U8z3S4+GYs2cx1jxXDmUHZq7nOESykwePLEt7xxgMMkSBO8dT2PfRogPaXjMYBawOgQHQ1xLRlMj2dQDc3UFHiYqNPdMDyXAAVs9STMCMlzd3J2uwuuqOQ6uXgBsdinjPRMjQsADcliRIJgiPvSdpuVZ4Rxh9NzRm7x7ntphrRkbDnQZeRJkSLRE6ozwvjgexwIh7T7NJjgcsjQ3hu0E+4aWm8Ja8DLRINiDaNCdPukfUKsZNjLZvaXD2VHGm53sQXkeyGnQN6/koDTwRq1GdyXZRAJJgmJ0BBm+o6rP0aGJNxIMAWLdARrI+fIK2W4g2hg08RyZtjsOQHu3W9qPdDc5LRexTKDaY7gd26CSCcwa4bGfuyNRzlZTC9rn6ZdTyBI8zboilHgLy/O97zma4OhwjxMINg21tYjc63SUuz4iA2I0ygybQdJtCqtITs7D8ccRq0b6W66T7rfNWqPEHQNJ8hfQXM6wD0vsmDgDRHhMRYtcSfX8k1vBzsXAeW+2v4ckbNQUp4rwzlBBBExGUzynW3L1T5sDlEX1AA11m9kNHDjtrz3PwgDy+al+zEuNoBsYG+ogmJJ/h/MLWCi6zEa+61wDHUg/DZJXyvADg10HSL8j9fFMNB2kOnTztaYHLqd11OkbCTbkY3E3jzsVtGLTqbQ3whoB0g3kWMkkR8kym40yXUx3ZdAJGWTGgggyB5kXUTKcHbbUTFpsZ1MX9yd3JtMwSIMEi0crfleyVpMNsdicbWeZc94ygg5Xtvp4oDo52LVRbhnSHEWkk5u6gtsLhpDgbyLXynorlamYNs17tgz5ySB6zvopYOgBBubamPUnkikayuybQBrBs4W9JufwTz5hvTXrIPJS93BIy3Olt7Re8wRz8lXqMM2p2HUfCDEIgM1xDSv8Ayj5VEWwfsjyp/Irly8zF5NDticI/aVP6vwXlXFP2r/8AeH5lcuTQFzdI9Q4D+xofyN/wo+7T3/NIuXZL8UckOynQ9r3fih/a77v8/wDlcuXKMvA+P8jE8U/9Q/mpf9R6u/o7/Zv/AJ/xK5cjP8f2Op9GuwX7QfyM/wAKg7Rfsn+f+YJFy5/8b/v0c76YziX7Oj/w/wDmQrB/e/3DP8T0i5cXhkn/AAJwzWr5O/7iF1v9kof7jFf4Kq5cu3H3/wBOiHYGwv7Gn/xQ/wC4tZwj9th/5v8A62JSrlaXf7lfIe4V/slL+R/zcjNDUf0/5Eq5dMRmNb7T/M/4FZwGn9J+RSrkTI5un9H4hOwm/mPkuXIioSv7VTz/ABCPUP8AZneX4rlyLCAaGv8AUPk5d+99feXLlmYi/d9f8qbU0b6fJIuQRmU2fsPd83opi/ufzFcuQMMraev/AOklT2T5t/whcuRQSvgv2X9B/wCo1V8TqP5R8ly5YB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7475" y="-2514600"/>
            <a:ext cx="7943850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QVFhUXFxwYGRgYFxcXGBUXHBcYFxcdGBUYHCggHB0lHBcYITEhJSkrLi4uFx8zODMsNygtLisBCgoKDg0OGxAQGywkHyQsLCwvNCwsLCwsLCwsLCwsLCwsLCwsLCwsLCwsLCwsLCwsLCwsLCwsLCwsLCwsLCwsLP/AABEIALEBHAMBIgACEQEDEQH/xAAcAAABBQEBAQAAAAAAAAAAAAAFAQIDBAYABwj/xABHEAABAwIEAwUFBAgDBgcBAAABAAIRAyEEEjFBBVFhBhMicYEykaGx8BRCwdEHIzNSYnKC4bLC8TRzdJKzwxYlRVOixNIV/8QAGQEAAwEBAQAAAAAAAAAAAAAAAQIDAAQF/8QAKBEAAgICAgEEAQQDAAAAAAAAAAECEQMhEjFBBBMiUTJxkcHwQ2GB/9oADAMBAAIRAxEAPwDyEJ4TAngqYBSkSlIsY4hNhOTSsYRKuCmpUpMf6LBIGtVj7ISBbp67LT8H4FmALmBzTrG3mFoMJ2Xa2Wkyw6Hdp+o9yhLKkWhgk9nmNbDkJKAuvR8f2Z8JAEkfP6/BAcR2ccJMWhp9HGEY5UwywSiBqZCc2oE+rgHAkRfXz8lUFMym42UWSgg2sFFVrBVwoXytwG91lrvgmuqKsJXEFbgH3H9FylUsocUUlJJWKotI5cjbZVcmwnlIEBDglKcAkcgARKAkCcAsYdCYVIE0hFGOBTSlCa5EJycE1csYVcEiWUDHJUhTHPRMOShcuCwo5cuAXLGESEJyQrGEatF2b4O6s7wjNEWBgx+KrdneEPrvAAtPlPqvceznAmUKYtfzLill0PBWytwrg4p0/Z94gqtjvCbf6rS1XkdQqGJoseIIjyXFkhZ3Y50ZXFVyIIP1spcPiGPEEDkfI/3gruK4YNB+vMrMuxJYTf8A0XLycZHcoqcTTu7PMquPvHussFxHgjqTnEt8In3afNegdmuKZ3CdxCKcY4SKrCP3rHymfryXfiyckeflhwkeIVPr8VA9Fu0XD3UXDrmPkJ+vegryriqSJGpSFAHrs6XiyyyQJJUbymlyWU6TSOTPJN6IyuASkJQsQFCRwTmhI5AAwJ0JoTwEQippUhCjcsgiAprk5qZVTAGtcnqJilAWZhEoXFKAgYRyYpCmELWYkK4JUsIgOhcnQuWMNhF+Cdm8RiXAUqbiD96DA9Vf7F8GOIrNhmYA3kwF9EcHwTaVMNDALbQqKFqwN7ox/ZH9HjMM0PqOJdGmw8hKOY6qGWEBF8diLWWO4riAJJuo5mki2JEv28TrZc6sDoQsbjeIEmAAPerfC6tTU6fBcjlZ01x2EuJOkFYni9LUjULW4ipmCzHErG/kVzTjbOrBOip2f4iWPF4XrGBxAexp6Lwxzsr7c16P2Q4rmZBP1CaD4v8AUbPHkrIu3vC291ni5cAPKCvMa1CF7N2ih1Fxdo0H0tqvHq9TVd0GzgrTKPdLu5UhclLwrkdFVzUisNoOfORpdGoFyOsC8dVXPI2i3kg2CUTiuShclYgrUjlyRagCBPaF1KmXENaCSbAASSegW77J9mgKg7xrXPDXOcCbMAER55i1s7F1krklorDG5210jClROKnr08rnN5Ej3KAhOiZzEyvopGhMrooxDSKnCgpi6najIA4hK0LilCR9BGlJlTlyBhYTwEpYuhUsWxE0uSlMKxNyZ6d+iql4pBJ+XyXsTq0NXkf6MMfSYyNXbkr0d+OBEyuhfiaOxcbiLLKcTdm+vwRLF4qUIx2Iaxpc42AXJOPI6oyoFOweY9SqeN4w2lUFBp5Fx68pCTHdoA1jnt1i3nBhef03vNTMSSZ1S+2ooSee2kenMrgiQT5Ez8UG4vVzA8wpKVcZRNjHoUG4lieRXHI9HFEDYl/jJRvs/wARLDANiVnsTV96XC1yCI1t80XC0dCaPVOLY0OoGTbLJXmGJMkkLSsxRdQcNbf3WcKthk6OWeJWVHBRuBVxwTMqupiPCkEuxLnNrOjN4mlsg6GzxI6hjgOa3eL4VRxI/XUy60B/s1G6xD4kj+EgjovOuG4l9Ks11IAukDKQIdewi28HXUBekYvi7qRymmQbTP3SQDDhEzBCEkr5CbXxMbi+xFVlQd25tSmdHkhnmHgmzo2BM3iVI39H2KcPAaR/r/ILY4TGztrYgeJrh1B5KxiHVKZY4CGEnMAJtB0HLX3LmlmknropHBBrZjuE/o5ruLvtBFIDSC15d7jAHnfoiGI7BUKZk1nmNsoAPmbn/VaDv5rRngRmBkkEXd8vl1VvDP72XOgtAgc8pAIJ5Eqbzzl0UXp8cQBwXg/dGKNJuYiDVmQB/MTbXbVaPhOEZTZUDTJcPE4g+ItBgNGzQSb76nYBjy1nhNh1MT+Q+rrKdv8AHPw9AOYA4O8My/K09Q2xjaTF9CqemVy5PsT1EvjxWkedYmpL3SIkzF7e+6iKHOrkuJJuTJV2g6V2vR57dEsptRTspykqUUvITmiq1OBTagVUuuinYVJMINKv4bAkiUOwjNCUabjQ1qnKXgnPJ9AzEU8phRp1ZxcSYUQKFjLIEarVCrNVhUDWplJHPGTQxzEzKrDlCHQjyQebL/DMUaRBBMDktLh+2NSfF7OzRv5ndY9r1LTQ9xoHJo2tftlbwtv8uSz2P4rUrGXm2w29yohSYWmXuDWiZKVzbDzlIRrXP8IkyVoeCdmHGHOEQdwjnZ/swacVKhbOwF0Z4li4aQLKcp0js9P6aTdyMLxyuGktFiEDaxzitBieHCs/Qq1Q4Llsb30XPySPYUTIDAZvCedjy6Ivwzs9Jvr9Qtdh+zrDBI8widDhWTTl69JKfmDQBwvZ4gEbFYniWEfSeWusZXreIpvYAQMw1VXHcMpVxNRgO08lSGRInKDfTPITUSd6t7iuwTHSadSOhQ0/o9qwTmbI0HP16hWWSFHHOGW9Bn9HfZcFrcZVmxmm2CJ2kncK32jL31c1wZs7c9Oosj/BsOaOGp03WyNvF/SwQDi2M8eZ0kkwABPw9Fz5JO9F8S1sKUqlDDszYio1sDW8knlElUcT2joVXURScXlueGlj2OcCC3wteBmi4t1S0cVQq0zTqU7kQTYOnMCHAGbggHlZVqnZdrWHEB5d3bg9ksLfGPZgnreAL9EEotbG2noKUn0m0S8NnKBIi8BuUjpohtPtTTwzqgqU3moWs/VNDcwAhoLpIAmRa5gTCLcHIfTdWflZUqT4S4Aa7g6TfX8VBwvsw3FMfXqtHeudJBcWG1mgxyAAtFt0YpOtGlcb2EcDxSljaOY0KtPUXAI8Jg3bI1TxwGjiaDsPWGZhuLkGQZBBHkqoxr2DumZWtHhAbZovckmCd7zclPOIfRyuYQ4E2aRN4kwRpP1osk1K0B01TPF+2/Zh2BxJpwe7N2OO489JQulovdv0rcJ+18PFdjSX0ocQ29ohwIiTEz6LwM1F125RR52WO6CeHqp9Wqhbay51dJwZDgyao5QNAlRmom506iOoGkwtAObZQ18PBuqOBxbmkBFcQc7ZCm47IcWmW8DQa5vVD8XgiHFJw6q9joOiMVKrSZU/xYjtMpMcCkcwKtSplSvKainBkdRqrkKcFNeQtRuNCNauL4Sh9lNgcH3tQNJiT1/BFBUGxcDh31XBrATJ2uvSOzvZNlIBzzL/AK2U/Z7s83DNDpkwi76jjy96lOdaR34PTpbZFxPEBjYH5rO4ym+oRex6bIpiaomLkKNwMWdHzC5+3Z6MfiiPD4RgHXnqr1Kj/DP1yQ+niBMe0frZF8DVE3EdEK2GyxhcO7nZXGUNvrp6pWvAUrMovmCegWRvoQLlUMVhBsSEV74RdVnVSbm3RZhTB9HAnV7iAOUSU92JaCA0WnU6/wBlYxUBmd9hsI1QHjGNDQNQSNB90eiD0a7L/EMZLHbfXJZJjmU873udI0BgnpIJAb5EyrlPiJm/0dpP1oh/FMF39/v7RsNlb/Zz9aJ8LxDOQHOI3gPaLdQ2m6Nf3l6PRNJ1Fhc91hsYHqII+R8l5ZgcM+hBefFrawHKSNuup21DkSxHEYbBcQ51zzDb5QBtzgc4XZj41s5cl3oZ2wp4I4hjxnYHO/Wsa5xa9oBg2nu5NiRzO601PjDKjmQGsYAAGskCG2EeNoMSNjpushSdSAkZepIkn13UTOKUqR8OvLYney0uIyk6SDvaGmx9WM7GX+/Tc53Q5y4NjqQNFU4cKzx3QDKlMOP61hAvGngtz0J01UOAxHf2f4qftAOAMAiAYO4jI4dJEiQtDh6DKYaygLmDbbqZk+RHzspza7Q0LWgzwJzG4erTxD4p5TJJ0HmZ95lfP3aOnTbXqCk5z6YcQ2o4QXDqYE+cL6PwPATUBNTxki8wAdjAEn1J9y857e/o0e39ZRzvG8uzOB20YSfgtiaSoXLG3Z4/mSSi9bs3iGuLSy41uPS317rqgMDULg0Mc5xMANBcSeQA36K+iBXlWaWGcHNzNcJAcLG7TofIr1j9G/AMDSa1uOpZ8VVnKyowuFMDYsjUgTJH3hHNeiVeOUqXjcymWU22IY2WBoHsjUQBHohyTHeOR864pgaIghwsQRBB5EG4KZhOIQQHaL6HxfCMDxWgwFnd5md5TeAA9sk6xIMnW9yNd189dpeEVMLiKlCqIfTdBjQ7gjoRBScaOZ46dMvVca0iyhZWlC8IZKO0qNgpTVEZR4lprFHVoAoz9iFlbbgmwjxaOxyT8GSqUIUFKnmJAiQJHXpK2L+GA7JreBgXFj0stwk+hHvozDMJABOhFo5rd9jezdhWJ8oggjeVj6WFqZqhcGjIRq6Ab5iGg6yJM9FvuyePpsoua1wdLyYYPCybBueIc6AJudtoUm3HsPp25TphLjOJyMIGyCVeLfq7HxKfieKDy5u5G/5LOUXwHbEW0UOz1VSC9PFPdAIHnp+KbWxrhINj5fkqhqZAHGpcaNINlHVxDz4jodtFqGTL2H0kkST9Si2Gf1BHn8oQPh1Tlfy/MInTr3iwPM7IUZs0FDFAW19/zUhxZOlgghqwPCZ66fFTB82m/notYC1SqOe/cgbkFWKtSCPoqKi3KI/FSU6hJho8zr8UUjORR4o9zgMwgcpJnz5ILjmTLze/9gBHQI7xqu1rOZ1+uSyWKxvPyHmh5DHooYzEw43sdfr80Q4fjYEu1Nm+W5j5esoZjGyL6i55fmqTa8gCdJt62+EBdGOVHPkjZtaLmPAad9SbyfP3oZxDh+YkgqjQxpAAmdPr65K7hOIgiHWO66fi0c1SQPfwxwNlD9gymXQAjj8ReyE8QqfedtoOZ+vklmkkNBtssU8Y6AKcAAmXEWa22o5mTA3lbTs21tEMeScpBytcbyQPam8/672wjKgo02OMl2bvHDmIED4fFaDhXGKj3irVb4bFg1LZke+8+TVBy2dKj8bPUTxIU6eY7CY+SscMrBwD3HMXDTaF5pxvHvylkuIc4X5C5Pxj0CN9l+LAUmtOacxvoIE7bDQeq0JOWShZRSx2bfG906z6bHDcuaIvtfXb4LEdq8bSoPp/ZW06b3B7XuiIY0AwMvXpsFBx/jrmh+UkkGG3Eacvf715zxnEvqQXzFxOloj3bJsk/AMWNds7H8RLcWaxymKoLZ0lnI+YhEsTx19d5OUEvGd0RlH7oI/HqsjiH0yCHgB0wIbOX3bmJ9V3CmkVC2m4lpEEmdDrMWGm6fHpUCe3Z6FwrimIDXOouyvs1jAJawTJP8Q15LP/AKSnuxGKLqkZ202MdcG4BJ0/mjnZWsFxgYeSHT0sToFn+KcRfXrPqv1cfcNGj3QmnKonFnkZn7OWuWnwLxkCpVsNOykpUSBCjOTkjnck+zSZjuudiRYExt67J1aoLodVh3UH60VJza0iuTInaRcw2MffNsYH4qV/EiBcwNPyUeDpjKAT0H9ydd/cqGPY4ubTDHPD4a2N6k2aTpeyCnSoRS+NGx7O4ah3bq9cNDGOOZztHnMGsmdhH/yjYqxx3FNc0OYIGUObFrESLH5LPcTrPw7GYB9MFjKQdUdN21nF1V0u0ygXEXBbqYIMVPHGpTDDZzQBrO0i51sQp5Nnb6eSUkijxTjGWHBsnf8A0VBmOkZrgO1nUKH2at/7fFSYkFsw3wnUfmglo6pMIsx7SyQDa09dVDh8Vn8JJJ66Qfr4oa+sQ2m1lmgHn7RcZkc4j3BWsJZwMkRrcWlrY06yi4Ce41RoMOcpAACK4Vh3iOQG/RZ+niSDnBnQCI1Lg0XO0m/qjQxRzRNukSVLiyvKywytB9nMfl52V2hVi5ETsBJVOniAAZiPeVEcT0CFAsNDEybBNZXhxjQdUDGKcT4Sp6OJcTA23/uhRiPtJjIYTvHqs4WZmiASYgcgSNeuvyRXtJHduG5Bnn6oZgyKjKbQSJGx0tqY8tFkvJRNcSDFupshpe0OGwDjHrKHPEjobz10WhHCKYFrnrfX6+CoVcFUZMtkbEcvL60VExGCqWLcy8TGs8lI7irQYcI/vdMxLwJJBHORpcJrqDXgl1g4gg/06fD4qsUSYVpYzM0FuoER6qria5dDiJbf3DVLw3DFpyk6adRE/Xkuox7JsN/KZ/FOifTLtcioGg7bdIm/xVng3EC0nPds2+ET6Aj1UNClmc7rce8CPrqupOyy2BM2+X15pHH5WOpaoN4njLajS2LgGPhE/H3oHR4zUYWg6CWnq0/U8z87jcC7L3hZlG87+ioVCxx9kk+5O15J+7GOmFBj+8jMZy2Bt4mdee3kosQxrm5QLbEwPr+yD4zFmmIa0D4/NCqtWpUu4/XyRuFbJe+vAVZwek3xOc0yfuw4jz5eqkx+JmGU2hlMCzQBcxBcY+8dyqmCpOAm6nibKTyfRz5cspOrKhw51Xd2ZRingiRoq2LwxAukcrJWiFzxChGICiLjyQ+sxxOiK7F4cujccb4Z3LMzyQ0uDffrfyn3JcJwB7qYcJ6WgkbQDpO09Fe7QYZ2LogTkqmk9+QE5Hmm8QD5g2Oonkj2KHdVqfd1LPuaTiSCxsFz2fulovGhjmunhFuy9K78GDqYYlwh5kvaJAnKHEy8sHiywHHTQFbvG4mi2lQw2HAcGltUuILe8fTcwNLnHTxOzdMquUcB9iZTLnMcKmWplhra9FznU2v7uoSJaWOLYIBj71ljePY+lUpOpYYNpsLmNuDLg1j8xaW2GbPfy02CcFD9TQ03RR7TtNasKv2qm8E+y3QwfE0Fu20nn6qng3FwJY0taDDQQAXCNevKeSq47Btim5jahyAy1kudeT4nNHhvN+XotV2d4MatPPVD2OLrMLpIboJnS4dbaEFFtloOpWwJUZnsW395VinwSqRu0dRot7w/gtJugv1U7qEHRXWIo5vwec0MFkqPZlzQA6/UQTHoPcq+HY7vKzWgzmBMDbJpC1uLoAcSo29ug8R1aZn3FVcHhg3ieJYY8dFrwP8Alafl8UjgJK2zOY1sU2vbdpeJOgMO0ad7hEKVTxGXCPQT5Ie6p/5ax02binBx5Ay8a66/NRcaxow7y0QXCDGsAjMBY6wR71OUSiycVsKY/GEM/ViTME6NZEST7/gUDo8ccHeMgtMSP3RzHrcyqH/9Co9oBOVg2bYEySSeZnmVKyi1wvJLtTeA2dBtcj6upVsj70pS0aUVCNCBJ2upnVnCxdHQa+qAsxkW5aDW2gupDiJM7oVR28rCWKohwyDQ3J5+arYYNouIgmNOk6kD61TKGJAMmJ+Pl9c1U4jiJeHTEctVuOxueqCLpmTDQdOYHVObig0Tnc8/jAVjhuI8IytDp0kifUGyI02aEsa2Trqb8h9fBBx4sKlyRn6uIDgcwIB5ggf2QitQLJY24JBHlI05rY8QpCRYZTYiPrms/jKLabmuaSWE6btKti3oll1tC06cUxsSfUAapj6MkdQfl/ZPL7yeStYCDlPO3wV3FdEVLyT4OlZvqr+A4ZLw47GU3CUpj6+tlNj+IOpBopsLieWyHE0pV0W+OYtoaAfIKlwvBtdcgCVHjnVK1MOyQBqq1DHPENEkmwAU8iS+U2RXVsP1OAU6vKy5vY6mQuwdGrTae9eGZuZuEF432tOHc2myoHOzAem6bHKMltE4xflBtnZIA5dkn/g8TM/FSUe0ghuY6gXRI4priBmN7qihjeg1FsrM7PwNVVxPZbPuVo6dRhFnSpnvEGE/sQ+ge3EyFPsW3clIexLeq1dB7i0HKrDT0WWCH0FRS6PNcQ2rQ7t1I0qlHM5lOQ4B3ehrS0guMsJi86h2yfwTEuqtZVc0udRYWRqagES0NmSSx5OknIIM2VvjvE8Mx+SIBcHFo9h7muaSQ0CA6xBcAAZ3hC+FcYFKvVqhopueXOa27gzNlc8h2xJtMQII5LldXp6JyrpMKdoHU3OFcPbVfiGhxe5oHhOYHxMiGAtHhIJBDb3KzFTxvDQw5nEktkCZHhi0eyJlpOyuu4kx4xDg7M4gucMoaxjhBc0HQuJ1POLk3QumKbHuy1WuAIGU2mAWtc5mYWgydbG/JK5bs10egUMOynRpU4H65zQSB4SPbcwnaQ0t65uau/bgMSWAGBSzOsXXBdYReYeNECwuPzBgNMEaMa2SHNDXB5yg67afdnVLguLvpPJezMPGZcQC7xMDZaOTWATEa7lWU1qiimarCYtlRocwgh2h0vMQQbgzaDeUxvEWd4KR8LyCQDvBIcBzLbT5jmgNPitKo5zj4BmBIEnxAggwBqCBPog/EuIGo+qGlhLKrKjSHkOe0MENpEEAFwLgTOqd5UuwrJvYf47QzY7AvF8rqzffSJ+GU3U7eHxj++2+zZJteapNxEn2bX2KBccxz2HC1KVMZaZzNDQSCzIe8DY5sJI6/Get2kdd4BmoW0mRcCA543/jc6+oCa12U5WrM1h8OThDRDbuxjWAGQPYgXBMe0J5eiy/Fc5xB7yc2ZxdOodobdNIW04fWDKwYbuFR1VxNpcWwwki1tf+Xoq3FiDiRjCxj203Br2kSHAMyudcXLZBFtgoa1sDi5Iy1MzYDy5IgwOi5gAa69AIHMn3SiDqrXVXVXUmNZUYSGNawBjQWhjpH3/aLh/E1U6VRpcGh0ZmktFg55LZaxryCGEzEnnaSlcKYkfgyChpJTqFSxJmJN9ieU/Wyo4ujVqVXZA5lIOAjNcCwMEgZjrKKUuCFjxNSKZzEtDjB7t+RzxyEZXZtSXEc4bhH7L+6Nw1Zga60vcIHJonxO+EdLqCnUBJPoOpUfEeIZi/K5zxOUuMgQNAAdtbfw6TKr08WG7CRp5nX3LcBlLyX8JjDQqA7E3H1otbQ4g6p7EZYEH056rCfZn1ZLQbC1ue/TWPetJ2UoVGu7uc1iTANoEkAuibja3ImU0oWjRlTsL4im7+I6Trc8vkqPE8N+qcS2MokdI1v71pmUQBJ8tkLx2UhzCDDgRtbWd1zKXGR0Nco0YkYwmAP9VpeAYBz7QRF/yRLhPZallBLg7Rw5kWWpoUGtMR0kagLuUWzkbSVFHB8PyjnupvsgIJsIG+qvCkBJv01UBw42Lp84+aZr6AmUa9JrqTQw3PuKo0OHPpvBpBpqcnWUvFOz1KsAXGozLcQ8tMjcXUlTgtN5Y6aoNOSHh5BNvOTKVq0HQKxvBOIYmo9tZlHLEt/WcvS5Wfdwyn3uSq0tqttlI5bg7hekvquiLkxZ1gQfzVHGYJj3d64S8gCTyG0JFCVjtwrRkq2Ee9ha2Ghu6WmyrTyhzjfRaluEpm2U+isYfACq5zKbM5pxOktzaeWnwTqFbE0Zxr67IcM2XykFXxxKqG5qjSB8fcj2Mw9Wm39Y0tboCIIFtyNPNC3YZo8bfHIiS5sN9CUU5ApeTsJx9+YNmOmqJniGa/egdIQylQJd4QyL6EEnz2CWth4N5lMmwcTy3iGF8QzVPaEQJLiSLDkLxqfVUaVSqHlsQQIgxoNy701K1HD8A575PMSCNJJI/wm991NxXhAeP1YMEy5xjxGfS2sTzlcMJLiLhjoG4TH96w07sc6G/vipcmJibkDXkLpatPLBczPlM3aWugG7TlMObYjXMJMBLQ7K1hJp2uIm8GZa6Dyj5rXYNmFezucQwUq0iZflc5xAGamQQSLaHlvqnpS6YuWCirRmcI6pSDTlzQS7eJ0kHLa2xvNoV+jxJ9ZwaSaj8oIAZJBiHeIG7dyCNW6rQnsfSBJzVQTM+ITGwALYbGtgNTKjweCw2D8UOY7/3arQQJGgqAQwemyCxST2RtLrYG4pTqMGbK8eG7spaSZ0DTaYgidyRfVCWYim5xkZWw0SbwW2JhttCLbH3jY1uMEtBFF7qZF3MLHtZqDBbfQ66eSzPEaWGaZNNzZuyoxp8N25hUoEtGskFloMZTqhKDemMnydMTEY8/q2Zg5jCC1pECDpFgYuN9wrOFxTcwPhILychN6bnZm8haHzLZmb6Qq2P4bWDINSkQ53gJc2k7K4NMAVMokEB3hJuBsVXqNfRqCnUAmoC6AQQHCDOpG3lYaAmQ8bitPQXFroKYNzSe5reIi4c4E5ZABM8g4SWkabzrarYIOApCnAHdmq8umWglxDc0CDN9NYvEodhMOS5tWnUeBHd1GtLyX1IdlLjmu05d9XNPO1ipSDqgBguuPEBIJgmAJzc8oOsmCZU3KtjLI0U69FlSkWNloJexhOvdyBTvNjAETEzG8rP8a4S97mimDApvMEz4aeZ0SG+13YBvqtXQp5HOa4F3M6kQRBzbbRMjzi0tBwbdkkWklujjLbzaHTfnNtwtHMlKyTyVKwUGucR+8PZPizG9/ZBmNfXVX2sIhhhxAixho8TneJ0e+QfZMiVOzxHu6b3taZYXPb90OGZoMEyJIgRJIGpCWrSZTDXMqBtMyzNkcTAM/q/Fl5N1i4vYwIxp2CK2ZfEYNxbdtJhLvCAxrmiYE52U8z3S4+GYs2cx1jxXDmUHZq7nOESykwePLEt7xxgMMkSBO8dT2PfRogPaXjMYBawOgQHQ1xLRlMj2dQDc3UFHiYqNPdMDyXAAVs9STMCMlzd3J2uwuuqOQ6uXgBsdinjPRMjQsADcliRIJgiPvSdpuVZ4Rxh9NzRm7x7ntphrRkbDnQZeRJkSLRE6ozwvjgexwIh7T7NJjgcsjQ3hu0E+4aWm8Ja8DLRINiDaNCdPukfUKsZNjLZvaXD2VHGm53sQXkeyGnQN6/koDTwRq1GdyXZRAJJgmJ0BBm+o6rP0aGJNxIMAWLdARrI+fIK2W4g2hg08RyZtjsOQHu3W9qPdDc5LRexTKDaY7gd26CSCcwa4bGfuyNRzlZTC9rn6ZdTyBI8zboilHgLy/O97zma4OhwjxMINg21tYjc63SUuz4iA2I0ygybQdJtCqtITs7D8ccRq0b6W66T7rfNWqPEHQNJ8hfQXM6wD0vsmDgDRHhMRYtcSfX8k1vBzsXAeW+2v4ckbNQUp4rwzlBBBExGUzynW3L1T5sDlEX1AA11m9kNHDjtrz3PwgDy+al+zEuNoBsYG+ogmJJ/h/MLWCi6zEa+61wDHUg/DZJXyvADg10HSL8j9fFMNB2kOnTztaYHLqd11OkbCTbkY3E3jzsVtGLTqbQ3whoB0g3kWMkkR8kym40yXUx3ZdAJGWTGgggyB5kXUTKcHbbUTFpsZ1MX9yd3JtMwSIMEi0crfleyVpMNsdicbWeZc94ygg5Xtvp4oDo52LVRbhnSHEWkk5u6gtsLhpDgbyLXynorlamYNs17tgz5ySB6zvopYOgBBubamPUnkikayuybQBrBs4W9JufwTz5hvTXrIPJS93BIy3Olt7Re8wRz8lXqMM2p2HUfCDEIgM1xDSv8Ayj5VEWwfsjyp/Irly8zF5NDticI/aVP6vwXlXFP2r/8AeH5lcuTQFzdI9Q4D+xofyN/wo+7T3/NIuXZL8UckOynQ9r3fih/a77v8/wDlcuXKMvA+P8jE8U/9Q/mpf9R6u/o7/Zv/AJ/xK5cjP8f2Op9GuwX7QfyM/wAKg7Rfsn+f+YJFy5/8b/v0c76YziX7Oj/w/wDmQrB/e/3DP8T0i5cXhkn/AAJwzWr5O/7iF1v9kof7jFf4Kq5cu3H3/wBOiHYGwv7Gn/xQ/wC4tZwj9th/5v8A62JSrlaXf7lfIe4V/slL+R/zcjNDUf0/5Eq5dMRmNb7T/M/4FZwGn9J+RSrkTI5un9H4hOwm/mPkuXIioSv7VTz/ABCPUP8AZneX4rlyLCAaGv8AUPk5d+99feXLlmYi/d9f8qbU0b6fJIuQRmU2fsPd83opi/ufzFcuQMMraev/AOklT2T5t/whcuRQSvgv2X9B/wCo1V8TqP5R8ly5YB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69875" y="-2362200"/>
            <a:ext cx="7943850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QTEhUUExQVFhUXFxwYGRgYFxcXGBUXHBcYFxcdGBUYHCggHB0lHBcYITEhJSkrLi4uFx8zODMsNygtLisBCgoKDg0OGxAQGywkHyQsLCwvNCwsLCwsLCwsLCwsLCwsLCwsLCwsLCwsLCwsLCwsLCwsLCwsLCwsLCwsLCwsLP/AABEIALEBHAMBIgACEQEDEQH/xAAcAAABBQEBAQAAAAAAAAAAAAAFAQIDBAYABwj/xABHEAABAwIEAwUFBAgDBgcBAAABAAIRAyEEEjFBBVFhBhMicYEykaGx8BRCwdEHIzNSYnKC4bLC8TRzdJKzwxYlRVOixNIV/8QAGQEAAwEBAQAAAAAAAAAAAAAAAQIDAAQF/8QAKBEAAgICAgEEAQQDAAAAAAAAAAECEQMhEjFBBBMiUTJxkcHwQ2GB/9oADAMBAAIRAxEAPwDyEJ4TAngqYBSkSlIsY4hNhOTSsYRKuCmpUpMf6LBIGtVj7ISBbp67LT8H4FmALmBzTrG3mFoMJ2Xa2Wkyw6Hdp+o9yhLKkWhgk9nmNbDkJKAuvR8f2Z8JAEkfP6/BAcR2ccJMWhp9HGEY5UwywSiBqZCc2oE+rgHAkRfXz8lUFMym42UWSgg2sFFVrBVwoXytwG91lrvgmuqKsJXEFbgH3H9FylUsocUUlJJWKotI5cjbZVcmwnlIEBDglKcAkcgARKAkCcAsYdCYVIE0hFGOBTSlCa5EJycE1csYVcEiWUDHJUhTHPRMOShcuCwo5cuAXLGESEJyQrGEatF2b4O6s7wjNEWBgx+KrdneEPrvAAtPlPqvceznAmUKYtfzLill0PBWytwrg4p0/Z94gqtjvCbf6rS1XkdQqGJoseIIjyXFkhZ3Y50ZXFVyIIP1spcPiGPEEDkfI/3gruK4YNB+vMrMuxJYTf8A0XLycZHcoqcTTu7PMquPvHussFxHgjqTnEt8In3afNegdmuKZ3CdxCKcY4SKrCP3rHymfryXfiyckeflhwkeIVPr8VA9Fu0XD3UXDrmPkJ+vegryriqSJGpSFAHrs6XiyyyQJJUbymlyWU6TSOTPJN6IyuASkJQsQFCRwTmhI5AAwJ0JoTwEQippUhCjcsgiAprk5qZVTAGtcnqJilAWZhEoXFKAgYRyYpCmELWYkK4JUsIgOhcnQuWMNhF+Cdm8RiXAUqbiD96DA9Vf7F8GOIrNhmYA3kwF9EcHwTaVMNDALbQqKFqwN7ox/ZH9HjMM0PqOJdGmw8hKOY6qGWEBF8diLWWO4riAJJuo5mki2JEv28TrZc6sDoQsbjeIEmAAPerfC6tTU6fBcjlZ01x2EuJOkFYni9LUjULW4ipmCzHErG/kVzTjbOrBOip2f4iWPF4XrGBxAexp6Lwxzsr7c16P2Q4rmZBP1CaD4v8AUbPHkrIu3vC291ni5cAPKCvMa1CF7N2ih1Fxdo0H0tqvHq9TVd0GzgrTKPdLu5UhclLwrkdFVzUisNoOfORpdGoFyOsC8dVXPI2i3kg2CUTiuShclYgrUjlyRagCBPaF1KmXENaCSbAASSegW77J9mgKg7xrXPDXOcCbMAER55i1s7F1krklorDG5210jClROKnr08rnN5Ej3KAhOiZzEyvopGhMrooxDSKnCgpi6najIA4hK0LilCR9BGlJlTlyBhYTwEpYuhUsWxE0uSlMKxNyZ6d+iql4pBJ+XyXsTq0NXkf6MMfSYyNXbkr0d+OBEyuhfiaOxcbiLLKcTdm+vwRLF4qUIx2Iaxpc42AXJOPI6oyoFOweY9SqeN4w2lUFBp5Fx68pCTHdoA1jnt1i3nBhef03vNTMSSZ1S+2ooSee2kenMrgiQT5Ez8UG4vVzA8wpKVcZRNjHoUG4lieRXHI9HFEDYl/jJRvs/wARLDANiVnsTV96XC1yCI1t80XC0dCaPVOLY0OoGTbLJXmGJMkkLSsxRdQcNbf3WcKthk6OWeJWVHBRuBVxwTMqupiPCkEuxLnNrOjN4mlsg6GzxI6hjgOa3eL4VRxI/XUy60B/s1G6xD4kj+EgjovOuG4l9Ks11IAukDKQIdewi28HXUBekYvi7qRymmQbTP3SQDDhEzBCEkr5CbXxMbi+xFVlQd25tSmdHkhnmHgmzo2BM3iVI39H2KcPAaR/r/ILY4TGztrYgeJrh1B5KxiHVKZY4CGEnMAJtB0HLX3LmlmknropHBBrZjuE/o5ruLvtBFIDSC15d7jAHnfoiGI7BUKZk1nmNsoAPmbn/VaDv5rRngRmBkkEXd8vl1VvDP72XOgtAgc8pAIJ5Eqbzzl0UXp8cQBwXg/dGKNJuYiDVmQB/MTbXbVaPhOEZTZUDTJcPE4g+ItBgNGzQSb76nYBjy1nhNh1MT+Q+rrKdv8AHPw9AOYA4O8My/K09Q2xjaTF9CqemVy5PsT1EvjxWkedYmpL3SIkzF7e+6iKHOrkuJJuTJV2g6V2vR57dEsptRTspykqUUvITmiq1OBTagVUuuinYVJMINKv4bAkiUOwjNCUabjQ1qnKXgnPJ9AzEU8phRp1ZxcSYUQKFjLIEarVCrNVhUDWplJHPGTQxzEzKrDlCHQjyQebL/DMUaRBBMDktLh+2NSfF7OzRv5ndY9r1LTQ9xoHJo2tftlbwtv8uSz2P4rUrGXm2w29yohSYWmXuDWiZKVzbDzlIRrXP8IkyVoeCdmHGHOEQdwjnZ/swacVKhbOwF0Z4li4aQLKcp0js9P6aTdyMLxyuGktFiEDaxzitBieHCs/Qq1Q4Llsb30XPySPYUTIDAZvCedjy6Ivwzs9Jvr9Qtdh+zrDBI8widDhWTTl69JKfmDQBwvZ4gEbFYniWEfSeWusZXreIpvYAQMw1VXHcMpVxNRgO08lSGRInKDfTPITUSd6t7iuwTHSadSOhQ0/o9qwTmbI0HP16hWWSFHHOGW9Bn9HfZcFrcZVmxmm2CJ2kncK32jL31c1wZs7c9Oosj/BsOaOGp03WyNvF/SwQDi2M8eZ0kkwABPw9Fz5JO9F8S1sKUqlDDszYio1sDW8knlElUcT2joVXURScXlueGlj2OcCC3wteBmi4t1S0cVQq0zTqU7kQTYOnMCHAGbggHlZVqnZdrWHEB5d3bg9ksLfGPZgnreAL9EEotbG2noKUn0m0S8NnKBIi8BuUjpohtPtTTwzqgqU3moWs/VNDcwAhoLpIAmRa5gTCLcHIfTdWflZUqT4S4Aa7g6TfX8VBwvsw3FMfXqtHeudJBcWG1mgxyAAtFt0YpOtGlcb2EcDxSljaOY0KtPUXAI8Jg3bI1TxwGjiaDsPWGZhuLkGQZBBHkqoxr2DumZWtHhAbZovckmCd7zclPOIfRyuYQ4E2aRN4kwRpP1osk1K0B01TPF+2/Zh2BxJpwe7N2OO489JQulovdv0rcJ+18PFdjSX0ocQ29ohwIiTEz6LwM1F125RR52WO6CeHqp9Wqhbay51dJwZDgyao5QNAlRmom506iOoGkwtAObZQ18PBuqOBxbmkBFcQc7ZCm47IcWmW8DQa5vVD8XgiHFJw6q9joOiMVKrSZU/xYjtMpMcCkcwKtSplSvKainBkdRqrkKcFNeQtRuNCNauL4Sh9lNgcH3tQNJiT1/BFBUGxcDh31XBrATJ2uvSOzvZNlIBzzL/AK2U/Z7s83DNDpkwi76jjy96lOdaR34PTpbZFxPEBjYH5rO4ym+oRex6bIpiaomLkKNwMWdHzC5+3Z6MfiiPD4RgHXnqr1Kj/DP1yQ+niBMe0frZF8DVE3EdEK2GyxhcO7nZXGUNvrp6pWvAUrMovmCegWRvoQLlUMVhBsSEV74RdVnVSbm3RZhTB9HAnV7iAOUSU92JaCA0WnU6/wBlYxUBmd9hsI1QHjGNDQNQSNB90eiD0a7L/EMZLHbfXJZJjmU873udI0BgnpIJAb5EyrlPiJm/0dpP1oh/FMF39/v7RsNlb/Zz9aJ8LxDOQHOI3gPaLdQ2m6Nf3l6PRNJ1Fhc91hsYHqII+R8l5ZgcM+hBefFrawHKSNuup21DkSxHEYbBcQ51zzDb5QBtzgc4XZj41s5cl3oZ2wp4I4hjxnYHO/Wsa5xa9oBg2nu5NiRzO601PjDKjmQGsYAAGskCG2EeNoMSNjpushSdSAkZepIkn13UTOKUqR8OvLYney0uIyk6SDvaGmx9WM7GX+/Tc53Q5y4NjqQNFU4cKzx3QDKlMOP61hAvGngtz0J01UOAxHf2f4qftAOAMAiAYO4jI4dJEiQtDh6DKYaygLmDbbqZk+RHzspza7Q0LWgzwJzG4erTxD4p5TJJ0HmZ95lfP3aOnTbXqCk5z6YcQ2o4QXDqYE+cL6PwPATUBNTxki8wAdjAEn1J9y857e/o0e39ZRzvG8uzOB20YSfgtiaSoXLG3Z4/mSSi9bs3iGuLSy41uPS317rqgMDULg0Mc5xMANBcSeQA36K+iBXlWaWGcHNzNcJAcLG7TofIr1j9G/AMDSa1uOpZ8VVnKyowuFMDYsjUgTJH3hHNeiVeOUqXjcymWU22IY2WBoHsjUQBHohyTHeOR864pgaIghwsQRBB5EG4KZhOIQQHaL6HxfCMDxWgwFnd5md5TeAA9sk6xIMnW9yNd189dpeEVMLiKlCqIfTdBjQ7gjoRBScaOZ46dMvVca0iyhZWlC8IZKO0qNgpTVEZR4lprFHVoAoz9iFlbbgmwjxaOxyT8GSqUIUFKnmJAiQJHXpK2L+GA7JreBgXFj0stwk+hHvozDMJABOhFo5rd9jezdhWJ8oggjeVj6WFqZqhcGjIRq6Ab5iGg6yJM9FvuyePpsoua1wdLyYYPCybBueIc6AJudtoUm3HsPp25TphLjOJyMIGyCVeLfq7HxKfieKDy5u5G/5LOUXwHbEW0UOz1VSC9PFPdAIHnp+KbWxrhINj5fkqhqZAHGpcaNINlHVxDz4jodtFqGTL2H0kkST9Si2Gf1BHn8oQPh1Tlfy/MInTr3iwPM7IUZs0FDFAW19/zUhxZOlgghqwPCZ66fFTB82m/notYC1SqOe/cgbkFWKtSCPoqKi3KI/FSU6hJho8zr8UUjORR4o9zgMwgcpJnz5ILjmTLze/9gBHQI7xqu1rOZ1+uSyWKxvPyHmh5DHooYzEw43sdfr80Q4fjYEu1Nm+W5j5esoZjGyL6i55fmqTa8gCdJt62+EBdGOVHPkjZtaLmPAad9SbyfP3oZxDh+YkgqjQxpAAmdPr65K7hOIgiHWO66fi0c1SQPfwxwNlD9gymXQAjj8ReyE8QqfedtoOZ+vklmkkNBtssU8Y6AKcAAmXEWa22o5mTA3lbTs21tEMeScpBytcbyQPam8/672wjKgo02OMl2bvHDmIED4fFaDhXGKj3irVb4bFg1LZke+8+TVBy2dKj8bPUTxIU6eY7CY+SscMrBwD3HMXDTaF5pxvHvylkuIc4X5C5Pxj0CN9l+LAUmtOacxvoIE7bDQeq0JOWShZRSx2bfG906z6bHDcuaIvtfXb4LEdq8bSoPp/ZW06b3B7XuiIY0AwMvXpsFBx/jrmh+UkkGG3Eacvf715zxnEvqQXzFxOloj3bJsk/AMWNds7H8RLcWaxymKoLZ0lnI+YhEsTx19d5OUEvGd0RlH7oI/HqsjiH0yCHgB0wIbOX3bmJ9V3CmkVC2m4lpEEmdDrMWGm6fHpUCe3Z6FwrimIDXOouyvs1jAJawTJP8Q15LP/AKSnuxGKLqkZ202MdcG4BJ0/mjnZWsFxgYeSHT0sToFn+KcRfXrPqv1cfcNGj3QmnKonFnkZn7OWuWnwLxkCpVsNOykpUSBCjOTkjnck+zSZjuudiRYExt67J1aoLodVh3UH60VJza0iuTInaRcw2MffNsYH4qV/EiBcwNPyUeDpjKAT0H9ydd/cqGPY4ubTDHPD4a2N6k2aTpeyCnSoRS+NGx7O4ah3bq9cNDGOOZztHnMGsmdhH/yjYqxx3FNc0OYIGUObFrESLH5LPcTrPw7GYB9MFjKQdUdN21nF1V0u0ygXEXBbqYIMVPHGpTDDZzQBrO0i51sQp5Nnb6eSUkijxTjGWHBsnf8A0VBmOkZrgO1nUKH2at/7fFSYkFsw3wnUfmglo6pMIsx7SyQDa09dVDh8Vn8JJJ66Qfr4oa+sQ2m1lmgHn7RcZkc4j3BWsJZwMkRrcWlrY06yi4Ce41RoMOcpAACK4Vh3iOQG/RZ+niSDnBnQCI1Lg0XO0m/qjQxRzRNukSVLiyvKywytB9nMfl52V2hVi5ETsBJVOniAAZiPeVEcT0CFAsNDEybBNZXhxjQdUDGKcT4Sp6OJcTA23/uhRiPtJjIYTvHqs4WZmiASYgcgSNeuvyRXtJHduG5Bnn6oZgyKjKbQSJGx0tqY8tFkvJRNcSDFupshpe0OGwDjHrKHPEjobz10WhHCKYFrnrfX6+CoVcFUZMtkbEcvL60VExGCqWLcy8TGs8lI7irQYcI/vdMxLwJJBHORpcJrqDXgl1g4gg/06fD4qsUSYVpYzM0FuoER6qria5dDiJbf3DVLw3DFpyk6adRE/Xkuox7JsN/KZ/FOifTLtcioGg7bdIm/xVng3EC0nPds2+ET6Aj1UNClmc7rce8CPrqupOyy2BM2+X15pHH5WOpaoN4njLajS2LgGPhE/H3oHR4zUYWg6CWnq0/U8z87jcC7L3hZlG87+ioVCxx9kk+5O15J+7GOmFBj+8jMZy2Bt4mdee3kosQxrm5QLbEwPr+yD4zFmmIa0D4/NCqtWpUu4/XyRuFbJe+vAVZwek3xOc0yfuw4jz5eqkx+JmGU2hlMCzQBcxBcY+8dyqmCpOAm6nibKTyfRz5cspOrKhw51Xd2ZRingiRoq2LwxAukcrJWiFzxChGICiLjyQ+sxxOiK7F4cujccb4Z3LMzyQ0uDffrfyn3JcJwB7qYcJ6WgkbQDpO09Fe7QYZ2LogTkqmk9+QE5Hmm8QD5g2Oonkj2KHdVqfd1LPuaTiSCxsFz2fulovGhjmunhFuy9K78GDqYYlwh5kvaJAnKHEy8sHiywHHTQFbvG4mi2lQw2HAcGltUuILe8fTcwNLnHTxOzdMquUcB9iZTLnMcKmWplhra9FznU2v7uoSJaWOLYIBj71ljePY+lUpOpYYNpsLmNuDLg1j8xaW2GbPfy02CcFD9TQ03RR7TtNasKv2qm8E+y3QwfE0Fu20nn6qng3FwJY0taDDQQAXCNevKeSq47Btim5jahyAy1kudeT4nNHhvN+XotV2d4MatPPVD2OLrMLpIboJnS4dbaEFFtloOpWwJUZnsW395VinwSqRu0dRot7w/gtJugv1U7qEHRXWIo5vwec0MFkqPZlzQA6/UQTHoPcq+HY7vKzWgzmBMDbJpC1uLoAcSo29ug8R1aZn3FVcHhg3ieJYY8dFrwP8Alafl8UjgJK2zOY1sU2vbdpeJOgMO0ad7hEKVTxGXCPQT5Ie6p/5ax02binBx5Ay8a66/NRcaxow7y0QXCDGsAjMBY6wR71OUSiycVsKY/GEM/ViTME6NZEST7/gUDo8ccHeMgtMSP3RzHrcyqH/9Co9oBOVg2bYEySSeZnmVKyi1wvJLtTeA2dBtcj6upVsj70pS0aUVCNCBJ2upnVnCxdHQa+qAsxkW5aDW2gupDiJM7oVR28rCWKohwyDQ3J5+arYYNouIgmNOk6kD61TKGJAMmJ+Pl9c1U4jiJeHTEctVuOxueqCLpmTDQdOYHVObig0Tnc8/jAVjhuI8IytDp0kifUGyI02aEsa2Trqb8h9fBBx4sKlyRn6uIDgcwIB5ggf2QitQLJY24JBHlI05rY8QpCRYZTYiPrms/jKLabmuaSWE6btKti3oll1tC06cUxsSfUAapj6MkdQfl/ZPL7yeStYCDlPO3wV3FdEVLyT4OlZvqr+A4ZLw47GU3CUpj6+tlNj+IOpBopsLieWyHE0pV0W+OYtoaAfIKlwvBtdcgCVHjnVK1MOyQBqq1DHPENEkmwAU8iS+U2RXVsP1OAU6vKy5vY6mQuwdGrTae9eGZuZuEF432tOHc2myoHOzAem6bHKMltE4xflBtnZIA5dkn/g8TM/FSUe0ghuY6gXRI4priBmN7qihjeg1FsrM7PwNVVxPZbPuVo6dRhFnSpnvEGE/sQ+ge3EyFPsW3clIexLeq1dB7i0HKrDT0WWCH0FRS6PNcQ2rQ7t1I0qlHM5lOQ4B3ehrS0guMsJi86h2yfwTEuqtZVc0udRYWRqagES0NmSSx5OknIIM2VvjvE8Mx+SIBcHFo9h7muaSQ0CA6xBcAAZ3hC+FcYFKvVqhopueXOa27gzNlc8h2xJtMQII5LldXp6JyrpMKdoHU3OFcPbVfiGhxe5oHhOYHxMiGAtHhIJBDb3KzFTxvDQw5nEktkCZHhi0eyJlpOyuu4kx4xDg7M4gucMoaxjhBc0HQuJ1POLk3QumKbHuy1WuAIGU2mAWtc5mYWgydbG/JK5bs10egUMOynRpU4H65zQSB4SPbcwnaQ0t65uau/bgMSWAGBSzOsXXBdYReYeNECwuPzBgNMEaMa2SHNDXB5yg67afdnVLguLvpPJezMPGZcQC7xMDZaOTWATEa7lWU1qiimarCYtlRocwgh2h0vMQQbgzaDeUxvEWd4KR8LyCQDvBIcBzLbT5jmgNPitKo5zj4BmBIEnxAggwBqCBPog/EuIGo+qGlhLKrKjSHkOe0MENpEEAFwLgTOqd5UuwrJvYf47QzY7AvF8rqzffSJ+GU3U7eHxj++2+zZJteapNxEn2bX2KBccxz2HC1KVMZaZzNDQSCzIe8DY5sJI6/Get2kdd4BmoW0mRcCA543/jc6+oCa12U5WrM1h8OThDRDbuxjWAGQPYgXBMe0J5eiy/Fc5xB7yc2ZxdOodobdNIW04fWDKwYbuFR1VxNpcWwwki1tf+Xoq3FiDiRjCxj203Br2kSHAMyudcXLZBFtgoa1sDi5Iy1MzYDy5IgwOi5gAa69AIHMn3SiDqrXVXVXUmNZUYSGNawBjQWhjpH3/aLh/E1U6VRpcGh0ZmktFg55LZaxryCGEzEnnaSlcKYkfgyChpJTqFSxJmJN9ieU/Wyo4ujVqVXZA5lIOAjNcCwMEgZjrKKUuCFjxNSKZzEtDjB7t+RzxyEZXZtSXEc4bhH7L+6Nw1Zga60vcIHJonxO+EdLqCnUBJPoOpUfEeIZi/K5zxOUuMgQNAAdtbfw6TKr08WG7CRp5nX3LcBlLyX8JjDQqA7E3H1otbQ4g6p7EZYEH056rCfZn1ZLQbC1ue/TWPetJ2UoVGu7uc1iTANoEkAuibja3ImU0oWjRlTsL4im7+I6Trc8vkqPE8N+qcS2MokdI1v71pmUQBJ8tkLx2UhzCDDgRtbWd1zKXGR0Nco0YkYwmAP9VpeAYBz7QRF/yRLhPZallBLg7Rw5kWWpoUGtMR0kagLuUWzkbSVFHB8PyjnupvsgIJsIG+qvCkBJv01UBw42Lp84+aZr6AmUa9JrqTQw3PuKo0OHPpvBpBpqcnWUvFOz1KsAXGozLcQ8tMjcXUlTgtN5Y6aoNOSHh5BNvOTKVq0HQKxvBOIYmo9tZlHLEt/WcvS5Wfdwyn3uSq0tqttlI5bg7hekvquiLkxZ1gQfzVHGYJj3d64S8gCTyG0JFCVjtwrRkq2Ee9ha2Ghu6WmyrTyhzjfRaluEpm2U+isYfACq5zKbM5pxOktzaeWnwTqFbE0Zxr67IcM2XykFXxxKqG5qjSB8fcj2Mw9Wm39Y0tboCIIFtyNPNC3YZo8bfHIiS5sN9CUU5ApeTsJx9+YNmOmqJniGa/egdIQylQJd4QyL6EEnz2CWth4N5lMmwcTy3iGF8QzVPaEQJLiSLDkLxqfVUaVSqHlsQQIgxoNy701K1HD8A575PMSCNJJI/wm991NxXhAeP1YMEy5xjxGfS2sTzlcMJLiLhjoG4TH96w07sc6G/vipcmJibkDXkLpatPLBczPlM3aWugG7TlMObYjXMJMBLQ7K1hJp2uIm8GZa6Dyj5rXYNmFezucQwUq0iZflc5xAGamQQSLaHlvqnpS6YuWCirRmcI6pSDTlzQS7eJ0kHLa2xvNoV+jxJ9ZwaSaj8oIAZJBiHeIG7dyCNW6rQnsfSBJzVQTM+ITGwALYbGtgNTKjweCw2D8UOY7/3arQQJGgqAQwemyCxST2RtLrYG4pTqMGbK8eG7spaSZ0DTaYgidyRfVCWYim5xkZWw0SbwW2JhttCLbH3jY1uMEtBFF7qZF3MLHtZqDBbfQ66eSzPEaWGaZNNzZuyoxp8N25hUoEtGskFloMZTqhKDemMnydMTEY8/q2Zg5jCC1pECDpFgYuN9wrOFxTcwPhILychN6bnZm8haHzLZmb6Qq2P4bWDINSkQ53gJc2k7K4NMAVMokEB3hJuBsVXqNfRqCnUAmoC6AQQHCDOpG3lYaAmQ8bitPQXFroKYNzSe5reIi4c4E5ZABM8g4SWkabzrarYIOApCnAHdmq8umWglxDc0CDN9NYvEodhMOS5tWnUeBHd1GtLyX1IdlLjmu05d9XNPO1ipSDqgBguuPEBIJgmAJzc8oOsmCZU3KtjLI0U69FlSkWNloJexhOvdyBTvNjAETEzG8rP8a4S97mimDApvMEz4aeZ0SG+13YBvqtXQp5HOa4F3M6kQRBzbbRMjzi0tBwbdkkWklujjLbzaHTfnNtwtHMlKyTyVKwUGucR+8PZPizG9/ZBmNfXVX2sIhhhxAixho8TneJ0e+QfZMiVOzxHu6b3taZYXPb90OGZoMEyJIgRJIGpCWrSZTDXMqBtMyzNkcTAM/q/Fl5N1i4vYwIxp2CK2ZfEYNxbdtJhLvCAxrmiYE52U8z3S4+GYs2cx1jxXDmUHZq7nOESykwePLEt7xxgMMkSBO8dT2PfRogPaXjMYBawOgQHQ1xLRlMj2dQDc3UFHiYqNPdMDyXAAVs9STMCMlzd3J2uwuuqOQ6uXgBsdinjPRMjQsADcliRIJgiPvSdpuVZ4Rxh9NzRm7x7ntphrRkbDnQZeRJkSLRE6ozwvjgexwIh7T7NJjgcsjQ3hu0E+4aWm8Ja8DLRINiDaNCdPukfUKsZNjLZvaXD2VHGm53sQXkeyGnQN6/koDTwRq1GdyXZRAJJgmJ0BBm+o6rP0aGJNxIMAWLdARrI+fIK2W4g2hg08RyZtjsOQHu3W9qPdDc5LRexTKDaY7gd26CSCcwa4bGfuyNRzlZTC9rn6ZdTyBI8zboilHgLy/O97zma4OhwjxMINg21tYjc63SUuz4iA2I0ygybQdJtCqtITs7D8ccRq0b6W66T7rfNWqPEHQNJ8hfQXM6wD0vsmDgDRHhMRYtcSfX8k1vBzsXAeW+2v4ckbNQUp4rwzlBBBExGUzynW3L1T5sDlEX1AA11m9kNHDjtrz3PwgDy+al+zEuNoBsYG+ogmJJ/h/MLWCi6zEa+61wDHUg/DZJXyvADg10HSL8j9fFMNB2kOnTztaYHLqd11OkbCTbkY3E3jzsVtGLTqbQ3whoB0g3kWMkkR8kym40yXUx3ZdAJGWTGgggyB5kXUTKcHbbUTFpsZ1MX9yd3JtMwSIMEi0crfleyVpMNsdicbWeZc94ygg5Xtvp4oDo52LVRbhnSHEWkk5u6gtsLhpDgbyLXynorlamYNs17tgz5ySB6zvopYOgBBubamPUnkikayuybQBrBs4W9JufwTz5hvTXrIPJS93BIy3Olt7Re8wRz8lXqMM2p2HUfCDEIgM1xDSv8Ayj5VEWwfsjyp/Irly8zF5NDticI/aVP6vwXlXFP2r/8AeH5lcuTQFzdI9Q4D+xofyN/wo+7T3/NIuXZL8UckOynQ9r3fih/a77v8/wDlcuXKMvA+P8jE8U/9Q/mpf9R6u/o7/Zv/AJ/xK5cjP8f2Op9GuwX7QfyM/wAKg7Rfsn+f+YJFy5/8b/v0c76YziX7Oj/w/wDmQrB/e/3DP8T0i5cXhkn/AAJwzWr5O/7iF1v9kof7jFf4Kq5cu3H3/wBOiHYGwv7Gn/xQ/wC4tZwj9th/5v8A62JSrlaXf7lfIe4V/slL+R/zcjNDUf0/5Eq5dMRmNb7T/M/4FZwGn9J+RSrkTI5un9H4hOwm/mPkuXIioSv7VTz/ABCPUP8AZneX4rlyLCAaGv8AUPk5d+99feXLlmYi/d9f8qbU0b6fJIuQRmU2fsPd83opi/ufzFcuQMMraev/AOklT2T5t/whcuRQSvgv2X9B/wCo1V8TqP5R8ly5YB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22275" y="-2209800"/>
            <a:ext cx="7943850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https://encrypted-tbn1.gstatic.com/images?q=tbn:ANd9GcRVp1X3N8qddhaS6CmRvkscEMuO42wBbpnNVd0NmYfY0nwMUyV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980" y="2133600"/>
            <a:ext cx="3302000" cy="24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9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7983120" cy="1011237"/>
          </a:xfrm>
        </p:spPr>
        <p:txBody>
          <a:bodyPr/>
          <a:lstStyle/>
          <a:p>
            <a:r>
              <a:rPr lang="en-US" dirty="0" smtClean="0"/>
              <a:t>Scientific Naming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848600" cy="4541925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2800" dirty="0" smtClean="0">
                <a:latin typeface="High Tower Text" panose="02040502050506030303" pitchFamily="18" charset="0"/>
              </a:rPr>
              <a:t>Scientific names were developed to reduce confusion over common names that varied between regions or across languages</a:t>
            </a:r>
          </a:p>
          <a:p>
            <a:endParaRPr lang="en-US" sz="2800" dirty="0">
              <a:latin typeface="High Tower Text" panose="02040502050506030303" pitchFamily="18" charset="0"/>
            </a:endParaRPr>
          </a:p>
          <a:p>
            <a:r>
              <a:rPr lang="en-US" sz="2800" dirty="0" smtClean="0">
                <a:latin typeface="High Tower Text" panose="02040502050506030303" pitchFamily="18" charset="0"/>
              </a:rPr>
              <a:t>Latin, as a dead language</a:t>
            </a:r>
          </a:p>
          <a:p>
            <a:pPr marL="0" indent="0">
              <a:buNone/>
            </a:pPr>
            <a:r>
              <a:rPr lang="en-US" sz="2800" dirty="0" smtClean="0">
                <a:latin typeface="High Tower Text" panose="02040502050506030303" pitchFamily="18" charset="0"/>
              </a:rPr>
              <a:t>used throughout science, </a:t>
            </a:r>
          </a:p>
          <a:p>
            <a:pPr marL="0" indent="0">
              <a:buNone/>
            </a:pPr>
            <a:r>
              <a:rPr lang="en-US" sz="2800" dirty="0">
                <a:latin typeface="High Tower Text" panose="02040502050506030303" pitchFamily="18" charset="0"/>
              </a:rPr>
              <a:t>w</a:t>
            </a:r>
            <a:r>
              <a:rPr lang="en-US" sz="2800" dirty="0" smtClean="0">
                <a:latin typeface="High Tower Text" panose="02040502050506030303" pitchFamily="18" charset="0"/>
              </a:rPr>
              <a:t>as chosen as a universal </a:t>
            </a:r>
          </a:p>
          <a:p>
            <a:pPr marL="0" indent="0">
              <a:buNone/>
            </a:pPr>
            <a:r>
              <a:rPr lang="en-US" sz="2800" dirty="0">
                <a:latin typeface="High Tower Text" panose="02040502050506030303" pitchFamily="18" charset="0"/>
              </a:rPr>
              <a:t>c</a:t>
            </a:r>
            <a:r>
              <a:rPr lang="en-US" sz="2800" dirty="0" smtClean="0">
                <a:latin typeface="High Tower Text" panose="02040502050506030303" pitchFamily="18" charset="0"/>
              </a:rPr>
              <a:t>ommon ground</a:t>
            </a:r>
            <a:endParaRPr lang="en-US" sz="2800" dirty="0">
              <a:latin typeface="High Tower Text" panose="02040502050506030303" pitchFamily="18" charset="0"/>
            </a:endParaRPr>
          </a:p>
        </p:txBody>
      </p:sp>
      <p:pic>
        <p:nvPicPr>
          <p:cNvPr id="4" name="Picture 2" descr="http://media-cache-ec0.pinimg.com/736x/77/b1/f9/77b1f95c547f76829d61dfb0cbbe9d2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5" y="2971800"/>
            <a:ext cx="4125913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949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135520" cy="782637"/>
          </a:xfrm>
        </p:spPr>
        <p:txBody>
          <a:bodyPr/>
          <a:lstStyle/>
          <a:p>
            <a:r>
              <a:rPr lang="en-US" dirty="0" smtClean="0"/>
              <a:t>Scientific Naming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7924800" cy="45419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igh Tower Text" panose="02040502050506030303" pitchFamily="18" charset="0"/>
              </a:rPr>
              <a:t>Linnaeus developed rules for naming organisms using </a:t>
            </a:r>
            <a:r>
              <a:rPr lang="en-US" sz="2800" u="sng" dirty="0" smtClean="0">
                <a:latin typeface="High Tower Text" panose="02040502050506030303" pitchFamily="18" charset="0"/>
              </a:rPr>
              <a:t>binomial nomenclature</a:t>
            </a:r>
            <a:r>
              <a:rPr lang="en-US" sz="2800" dirty="0" smtClean="0">
                <a:latin typeface="High Tower Text" panose="02040502050506030303" pitchFamily="18" charset="0"/>
              </a:rPr>
              <a:t> (meaning 2 names)</a:t>
            </a:r>
          </a:p>
          <a:p>
            <a:pPr marL="0" indent="0">
              <a:buNone/>
            </a:pPr>
            <a:endParaRPr lang="en-US" sz="2800" dirty="0">
              <a:latin typeface="High Tower Text" panose="02040502050506030303" pitchFamily="18" charset="0"/>
            </a:endParaRPr>
          </a:p>
          <a:p>
            <a:pPr marL="457200" indent="-457200">
              <a:buAutoNum type="arabicPeriod"/>
            </a:pPr>
            <a:r>
              <a:rPr lang="en-US" sz="2800" dirty="0" smtClean="0">
                <a:latin typeface="High Tower Text" panose="02040502050506030303" pitchFamily="18" charset="0"/>
              </a:rPr>
              <a:t>The name must be in Latin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latin typeface="High Tower Text" panose="02040502050506030303" pitchFamily="18" charset="0"/>
              </a:rPr>
              <a:t>The first name must always be capitalized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latin typeface="High Tower Text" panose="02040502050506030303" pitchFamily="18" charset="0"/>
              </a:rPr>
              <a:t>The second name must always be lowercase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latin typeface="High Tower Text" panose="02040502050506030303" pitchFamily="18" charset="0"/>
              </a:rPr>
              <a:t>The whole name must be underlined if written (or italicized if typed)</a:t>
            </a:r>
            <a:endParaRPr lang="en-US" sz="28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544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2.bp.blogspot.com/-uHHbdJNWe8c/UatGBxfiGfI/AAAAAAAAI0U/qAXGHQZxnI4/s1600/parsley+spaghet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96288"/>
            <a:ext cx="2438400" cy="162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oonclips.com/600/2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54" y="3124200"/>
            <a:ext cx="2133600" cy="2205077"/>
          </a:xfrm>
          <a:prstGeom prst="rect">
            <a:avLst/>
          </a:prstGeom>
          <a:noFill/>
          <a:effectLst>
            <a:glow rad="127000">
              <a:schemeClr val="accent1">
                <a:alpha val="2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59320" cy="935037"/>
          </a:xfrm>
        </p:spPr>
        <p:txBody>
          <a:bodyPr/>
          <a:lstStyle/>
          <a:p>
            <a:r>
              <a:rPr lang="en-US" dirty="0" smtClean="0"/>
              <a:t>Classification Categories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5181600"/>
          </a:xfrm>
        </p:spPr>
        <p:txBody>
          <a:bodyPr>
            <a:noAutofit/>
          </a:bodyPr>
          <a:lstStyle/>
          <a:p>
            <a:r>
              <a:rPr lang="en-US" dirty="0" smtClean="0"/>
              <a:t>In addition to his naming system, Linnaeus also created levels of organization to categorize organisms according to their relationships.</a:t>
            </a:r>
          </a:p>
          <a:p>
            <a:pPr marL="0" indent="0">
              <a:buNone/>
            </a:pPr>
            <a:r>
              <a:rPr lang="en-US" sz="2800" dirty="0" smtClean="0"/>
              <a:t>Kingdom</a:t>
            </a:r>
          </a:p>
          <a:p>
            <a:pPr marL="0" indent="0">
              <a:buNone/>
            </a:pPr>
            <a:r>
              <a:rPr lang="en-US" sz="2800" dirty="0" smtClean="0"/>
              <a:t>Phylum</a:t>
            </a:r>
          </a:p>
          <a:p>
            <a:pPr marL="0" indent="0">
              <a:buNone/>
            </a:pPr>
            <a:r>
              <a:rPr lang="en-US" sz="2800" dirty="0" smtClean="0"/>
              <a:t>Class</a:t>
            </a:r>
          </a:p>
          <a:p>
            <a:pPr marL="0" indent="0">
              <a:buNone/>
            </a:pPr>
            <a:r>
              <a:rPr lang="en-US" sz="2800" dirty="0" smtClean="0"/>
              <a:t>Order</a:t>
            </a:r>
          </a:p>
          <a:p>
            <a:pPr marL="0" indent="0">
              <a:buNone/>
            </a:pPr>
            <a:r>
              <a:rPr lang="en-US" sz="2800" dirty="0" smtClean="0"/>
              <a:t>Family</a:t>
            </a:r>
          </a:p>
          <a:p>
            <a:pPr marL="0" indent="0">
              <a:buNone/>
            </a:pPr>
            <a:r>
              <a:rPr lang="en-US" sz="2800" dirty="0" smtClean="0"/>
              <a:t>Genus</a:t>
            </a:r>
          </a:p>
          <a:p>
            <a:pPr marL="0" indent="0">
              <a:buNone/>
            </a:pPr>
            <a:r>
              <a:rPr lang="en-US" sz="2800" dirty="0" smtClean="0"/>
              <a:t>Species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24384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Categories began at very broad relationships (kingdom) and then became very specific (species).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3962400"/>
            <a:ext cx="3048000" cy="2308324"/>
          </a:xfrm>
          <a:prstGeom prst="rect">
            <a:avLst/>
          </a:prstGeom>
          <a:solidFill>
            <a:srgbClr val="55F913">
              <a:alpha val="60000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Need help remembering them?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“King Phillip Came Over For Green Spaghetti”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3439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5029200" cy="516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7983120" cy="858837"/>
          </a:xfrm>
        </p:spPr>
        <p:txBody>
          <a:bodyPr/>
          <a:lstStyle/>
          <a:p>
            <a:r>
              <a:rPr lang="en-US" dirty="0" smtClean="0"/>
              <a:t>Classification Categories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916341"/>
            <a:ext cx="4114800" cy="4541925"/>
          </a:xfrm>
        </p:spPr>
        <p:txBody>
          <a:bodyPr>
            <a:normAutofit/>
          </a:bodyPr>
          <a:lstStyle/>
          <a:p>
            <a:r>
              <a:rPr lang="en-US" dirty="0" smtClean="0"/>
              <a:t>As new information is presented and new organisms are discovered scientists may have to adjust their definition or arrangement of groups. 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Example: </a:t>
            </a:r>
            <a:r>
              <a:rPr lang="en-US" i="1" dirty="0" err="1" smtClean="0"/>
              <a:t>Canis</a:t>
            </a:r>
            <a:r>
              <a:rPr lang="en-US" i="1" dirty="0" smtClean="0"/>
              <a:t> lupus </a:t>
            </a:r>
            <a:r>
              <a:rPr lang="en-US" dirty="0" err="1" smtClean="0"/>
              <a:t>domesticus</a:t>
            </a:r>
            <a:r>
              <a:rPr lang="en-US" dirty="0" smtClean="0"/>
              <a:t> (domesticated dog) represents a subspecies of </a:t>
            </a:r>
            <a:r>
              <a:rPr lang="en-US" i="1" dirty="0" err="1" smtClean="0"/>
              <a:t>Canis</a:t>
            </a:r>
            <a:r>
              <a:rPr lang="en-US" i="1" dirty="0" smtClean="0"/>
              <a:t> lupus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5611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io1151.nicerweb.com/Locked/media/ch26/26_03-HierarchClassif-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347014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7906920" cy="706437"/>
          </a:xfrm>
        </p:spPr>
        <p:txBody>
          <a:bodyPr/>
          <a:lstStyle/>
          <a:p>
            <a:r>
              <a:rPr lang="en-US" dirty="0" smtClean="0"/>
              <a:t>Classification Categories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495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Linnaeus used the two most </a:t>
            </a:r>
          </a:p>
          <a:p>
            <a:pPr marL="0" indent="0">
              <a:buNone/>
            </a:pPr>
            <a:r>
              <a:rPr lang="en-US" sz="2800" dirty="0" smtClean="0"/>
              <a:t>specific categories to assign names </a:t>
            </a:r>
          </a:p>
          <a:p>
            <a:pPr marL="0" indent="0">
              <a:buNone/>
            </a:pPr>
            <a:r>
              <a:rPr lang="en-US" sz="2800" dirty="0" smtClean="0"/>
              <a:t>using binomial nomenclature.</a:t>
            </a:r>
          </a:p>
          <a:p>
            <a:endParaRPr lang="en-US" sz="2800" dirty="0"/>
          </a:p>
          <a:p>
            <a:r>
              <a:rPr lang="en-US" sz="2800" dirty="0" smtClean="0"/>
              <a:t>What 2 groups are used</a:t>
            </a:r>
          </a:p>
          <a:p>
            <a:pPr marL="0" indent="0">
              <a:buNone/>
            </a:pPr>
            <a:r>
              <a:rPr lang="en-US" sz="2800" dirty="0"/>
              <a:t>i</a:t>
            </a:r>
            <a:r>
              <a:rPr lang="en-US" sz="2800" dirty="0" smtClean="0"/>
              <a:t>n binomial nomenclature?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Genus and species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13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828800"/>
          <a:ext cx="78486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50"/>
                <a:gridCol w="1962150"/>
                <a:gridCol w="1962150"/>
                <a:gridCol w="1962150"/>
              </a:tblGrid>
              <a:tr h="5238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Human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Chimpanzee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Domestic</a:t>
                      </a:r>
                      <a:r>
                        <a:rPr lang="en-US" baseline="0" dirty="0" smtClean="0"/>
                        <a:t> Cat</a:t>
                      </a:r>
                      <a:endParaRPr lang="en-US" dirty="0"/>
                    </a:p>
                  </a:txBody>
                  <a:tcPr/>
                </a:tc>
              </a:tr>
              <a:tr h="523875">
                <a:tc>
                  <a:txBody>
                    <a:bodyPr/>
                    <a:lstStyle/>
                    <a:p>
                      <a:r>
                        <a:rPr lang="en-US" dirty="0" smtClean="0"/>
                        <a:t>Kingdom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Animalia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Animalia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Animalia</a:t>
                      </a:r>
                      <a:endParaRPr lang="en-US" dirty="0"/>
                    </a:p>
                  </a:txBody>
                  <a:tcPr/>
                </a:tc>
              </a:tr>
              <a:tr h="523875">
                <a:tc>
                  <a:txBody>
                    <a:bodyPr/>
                    <a:lstStyle/>
                    <a:p>
                      <a:r>
                        <a:rPr lang="en-US" dirty="0" smtClean="0"/>
                        <a:t>Phylum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Chordata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Chordata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Chordata</a:t>
                      </a:r>
                      <a:endParaRPr lang="en-US" dirty="0"/>
                    </a:p>
                  </a:txBody>
                  <a:tcPr/>
                </a:tc>
              </a:tr>
              <a:tr h="523875">
                <a:tc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Mammalia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Mammalia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Mammalia</a:t>
                      </a:r>
                      <a:endParaRPr lang="en-US" dirty="0"/>
                    </a:p>
                  </a:txBody>
                  <a:tcPr/>
                </a:tc>
              </a:tr>
              <a:tr h="523875">
                <a:tc>
                  <a:txBody>
                    <a:bodyPr/>
                    <a:lstStyle/>
                    <a:p>
                      <a:r>
                        <a:rPr lang="en-US" dirty="0" smtClean="0"/>
                        <a:t>Order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Primates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Primates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Carnivora</a:t>
                      </a:r>
                      <a:endParaRPr lang="en-US" dirty="0"/>
                    </a:p>
                  </a:txBody>
                  <a:tcPr/>
                </a:tc>
              </a:tr>
              <a:tr h="523875">
                <a:tc>
                  <a:txBody>
                    <a:bodyPr/>
                    <a:lstStyle/>
                    <a:p>
                      <a:r>
                        <a:rPr lang="en-US" dirty="0" smtClean="0"/>
                        <a:t>Family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Hominidae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Pongidae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Felidae</a:t>
                      </a:r>
                      <a:endParaRPr lang="en-US" dirty="0"/>
                    </a:p>
                  </a:txBody>
                  <a:tcPr/>
                </a:tc>
              </a:tr>
              <a:tr h="523875">
                <a:tc>
                  <a:txBody>
                    <a:bodyPr/>
                    <a:lstStyle/>
                    <a:p>
                      <a:r>
                        <a:rPr lang="en-US" dirty="0" smtClean="0"/>
                        <a:t>Genus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Felis</a:t>
                      </a:r>
                      <a:endParaRPr lang="en-US" dirty="0"/>
                    </a:p>
                  </a:txBody>
                  <a:tcPr/>
                </a:tc>
              </a:tr>
              <a:tr h="523875">
                <a:tc>
                  <a:txBody>
                    <a:bodyPr/>
                    <a:lstStyle/>
                    <a:p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Sapiens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Troglodytes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Familiaris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12" descr="girl with sunglass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57200"/>
            <a:ext cx="1600200" cy="1198563"/>
          </a:xfrm>
          <a:prstGeom prst="rect">
            <a:avLst/>
          </a:prstGeom>
          <a:noFill/>
        </p:spPr>
      </p:pic>
      <p:pic>
        <p:nvPicPr>
          <p:cNvPr id="10" name="Picture 17" descr="Image: Chimpanze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1000"/>
            <a:ext cx="1762125" cy="1203325"/>
          </a:xfrm>
          <a:prstGeom prst="rect">
            <a:avLst/>
          </a:prstGeom>
          <a:noFill/>
        </p:spPr>
      </p:pic>
      <p:pic>
        <p:nvPicPr>
          <p:cNvPr id="11" name="Picture 21" descr="http://callie.csci.unt.edu/~donr/cat-pics/marmalad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381000"/>
            <a:ext cx="1295400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135520" cy="782637"/>
          </a:xfrm>
        </p:spPr>
        <p:txBody>
          <a:bodyPr/>
          <a:lstStyle/>
          <a:p>
            <a:r>
              <a:rPr lang="en-US" dirty="0" smtClean="0"/>
              <a:t>How do we classify?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95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Scientists observe:</a:t>
            </a:r>
          </a:p>
          <a:p>
            <a:pPr marL="0" indent="0">
              <a:buNone/>
            </a:pPr>
            <a:endParaRPr lang="en-US" sz="2800" dirty="0" smtClean="0"/>
          </a:p>
          <a:p>
            <a:pPr lvl="0">
              <a:spcAft>
                <a:spcPts val="600"/>
              </a:spcAft>
            </a:pPr>
            <a:r>
              <a:rPr lang="en-US" sz="2800" dirty="0"/>
              <a:t>Evolutionary history (phylogeny</a:t>
            </a:r>
            <a:r>
              <a:rPr lang="en-US" sz="2800" dirty="0" smtClean="0"/>
              <a:t>)</a:t>
            </a:r>
          </a:p>
          <a:p>
            <a:pPr marL="0" lvl="0" indent="0">
              <a:spcAft>
                <a:spcPts val="600"/>
              </a:spcAft>
              <a:buNone/>
            </a:pPr>
            <a:endParaRPr lang="en-US" sz="2800" dirty="0"/>
          </a:p>
          <a:p>
            <a:pPr lvl="0">
              <a:spcAft>
                <a:spcPts val="600"/>
              </a:spcAft>
            </a:pPr>
            <a:r>
              <a:rPr lang="en-US" sz="2800" dirty="0"/>
              <a:t>Developmental stages (embryology</a:t>
            </a:r>
            <a:r>
              <a:rPr lang="en-US" sz="2800" dirty="0" smtClean="0"/>
              <a:t>)</a:t>
            </a:r>
          </a:p>
          <a:p>
            <a:pPr marL="0" lvl="0" indent="0">
              <a:spcAft>
                <a:spcPts val="600"/>
              </a:spcAft>
              <a:buNone/>
            </a:pPr>
            <a:endParaRPr lang="en-US" sz="2800" dirty="0"/>
          </a:p>
          <a:p>
            <a:pPr lvl="0">
              <a:spcAft>
                <a:spcPts val="600"/>
              </a:spcAft>
            </a:pPr>
            <a:r>
              <a:rPr lang="en-US" sz="2800" dirty="0"/>
              <a:t>Similar chemistry (DNA, amino acids</a:t>
            </a:r>
            <a:r>
              <a:rPr lang="en-US" sz="2800" dirty="0" smtClean="0"/>
              <a:t>)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800" dirty="0"/>
          </a:p>
          <a:p>
            <a:pPr lvl="0"/>
            <a:r>
              <a:rPr lang="en-US" sz="2800" dirty="0"/>
              <a:t>Behavioral patterns (courtship rituals)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012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7983120" cy="782637"/>
          </a:xfrm>
        </p:spPr>
        <p:txBody>
          <a:bodyPr/>
          <a:lstStyle/>
          <a:p>
            <a:r>
              <a:rPr lang="en-US" dirty="0" smtClean="0"/>
              <a:t>How do we classify?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5029200"/>
          </a:xfrm>
        </p:spPr>
        <p:txBody>
          <a:bodyPr/>
          <a:lstStyle/>
          <a:p>
            <a:r>
              <a:rPr lang="en-US" dirty="0" smtClean="0"/>
              <a:t>Phylogenetic Classification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Organisms that share a common ancestor would also 	share an evolutionary history. The more recent the 	ancestor the more closely linked the two species are.</a:t>
            </a:r>
            <a:endParaRPr lang="en-US" dirty="0"/>
          </a:p>
        </p:txBody>
      </p:sp>
      <p:pic>
        <p:nvPicPr>
          <p:cNvPr id="4" name="Picture 3" descr="25UN-494-Cladograms-L.jpg"/>
          <p:cNvPicPr>
            <a:picLocks noChangeAspect="1"/>
          </p:cNvPicPr>
          <p:nvPr/>
        </p:nvPicPr>
        <p:blipFill>
          <a:blip r:embed="rId2" cstate="print"/>
          <a:srcRect b="54444"/>
          <a:stretch>
            <a:fillRect/>
          </a:stretch>
        </p:blipFill>
        <p:spPr>
          <a:xfrm>
            <a:off x="228600" y="3276600"/>
            <a:ext cx="3792530" cy="2895600"/>
          </a:xfrm>
          <a:prstGeom prst="rect">
            <a:avLst/>
          </a:prstGeom>
        </p:spPr>
      </p:pic>
      <p:pic>
        <p:nvPicPr>
          <p:cNvPr id="4098" name="Picture 2" descr="http://www.ucmp.berkeley.edu/education/events/carlson_images/SJCfig5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909727"/>
            <a:ext cx="3581400" cy="373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499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5-11-Cladogram-L.jpg"/>
          <p:cNvPicPr>
            <a:picLocks noChangeAspect="1"/>
          </p:cNvPicPr>
          <p:nvPr/>
        </p:nvPicPr>
        <p:blipFill>
          <a:blip r:embed="rId2" cstate="print"/>
          <a:srcRect l="41667" b="11224"/>
          <a:stretch>
            <a:fillRect/>
          </a:stretch>
        </p:blipFill>
        <p:spPr>
          <a:xfrm>
            <a:off x="2985655" y="2286000"/>
            <a:ext cx="5791200" cy="3657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59320" cy="706437"/>
          </a:xfrm>
        </p:spPr>
        <p:txBody>
          <a:bodyPr/>
          <a:lstStyle/>
          <a:p>
            <a:r>
              <a:rPr lang="en-US" dirty="0" smtClean="0"/>
              <a:t>Cladistics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618125"/>
          </a:xfrm>
        </p:spPr>
        <p:txBody>
          <a:bodyPr/>
          <a:lstStyle/>
          <a:p>
            <a:pPr lvl="0">
              <a:spcAft>
                <a:spcPts val="600"/>
              </a:spcAft>
            </a:pPr>
            <a:r>
              <a:rPr lang="en-US" sz="2800" dirty="0"/>
              <a:t>shows how many organisms diverged from a common </a:t>
            </a:r>
            <a:r>
              <a:rPr lang="en-US" sz="2800" dirty="0" smtClean="0"/>
              <a:t>ancestor</a:t>
            </a:r>
          </a:p>
          <a:p>
            <a:pPr lvl="0">
              <a:spcAft>
                <a:spcPts val="600"/>
              </a:spcAft>
            </a:pPr>
            <a:endParaRPr lang="en-US" sz="2800" dirty="0"/>
          </a:p>
          <a:p>
            <a:pPr marL="0" lvl="0" indent="0">
              <a:spcAft>
                <a:spcPts val="600"/>
              </a:spcAft>
              <a:buNone/>
            </a:pPr>
            <a:endParaRPr lang="en-US" sz="2800" dirty="0"/>
          </a:p>
          <a:p>
            <a:pPr lvl="0"/>
            <a:r>
              <a:rPr lang="en-US" sz="2800" dirty="0"/>
              <a:t>uses the idea of </a:t>
            </a:r>
            <a:endParaRPr lang="en-US" sz="2800" dirty="0" smtClean="0"/>
          </a:p>
          <a:p>
            <a:pPr marL="0" lvl="0" indent="0">
              <a:buNone/>
            </a:pPr>
            <a:r>
              <a:rPr lang="en-US" sz="2800" i="1" dirty="0" smtClean="0"/>
              <a:t>derived </a:t>
            </a:r>
            <a:r>
              <a:rPr lang="en-US" sz="2800" i="1" dirty="0"/>
              <a:t>traits</a:t>
            </a:r>
            <a:r>
              <a:rPr lang="en-US" sz="2800" dirty="0"/>
              <a:t> to make </a:t>
            </a:r>
            <a:r>
              <a:rPr lang="en-US" sz="2800" dirty="0" smtClean="0"/>
              <a:t>a</a:t>
            </a:r>
          </a:p>
          <a:p>
            <a:pPr marL="0" lvl="0" indent="0">
              <a:buNone/>
            </a:pPr>
            <a:r>
              <a:rPr lang="en-US" sz="2800" dirty="0" smtClean="0"/>
              <a:t>branching </a:t>
            </a:r>
            <a:r>
              <a:rPr lang="en-US" sz="2800" dirty="0"/>
              <a:t>diagram called </a:t>
            </a:r>
            <a:endParaRPr lang="en-US" sz="2800" dirty="0" smtClean="0"/>
          </a:p>
          <a:p>
            <a:pPr marL="0" lvl="0" indent="0">
              <a:buNone/>
            </a:pPr>
            <a:r>
              <a:rPr lang="en-US" sz="2800" dirty="0" smtClean="0"/>
              <a:t>a </a:t>
            </a:r>
            <a:r>
              <a:rPr lang="en-US" sz="2800" b="1" dirty="0" err="1"/>
              <a:t>cladogram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68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7983120" cy="782637"/>
          </a:xfrm>
        </p:spPr>
        <p:txBody>
          <a:bodyPr/>
          <a:lstStyle/>
          <a:p>
            <a:r>
              <a:rPr lang="en-US" dirty="0" smtClean="0"/>
              <a:t>Field of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4800600"/>
          </a:xfrm>
        </p:spPr>
        <p:txBody>
          <a:bodyPr/>
          <a:lstStyle/>
          <a:p>
            <a:r>
              <a:rPr lang="en-US" altLang="en-US" sz="3200" u="sng" dirty="0">
                <a:solidFill>
                  <a:srgbClr val="000000"/>
                </a:solidFill>
                <a:latin typeface="High Tower Text" pitchFamily="18" charset="0"/>
              </a:rPr>
              <a:t>Classification</a:t>
            </a:r>
            <a:r>
              <a:rPr lang="en-US" altLang="en-US" sz="3200" dirty="0">
                <a:solidFill>
                  <a:srgbClr val="000000"/>
                </a:solidFill>
                <a:latin typeface="High Tower Text" pitchFamily="18" charset="0"/>
              </a:rPr>
              <a:t> is the grouping of objects or information based on </a:t>
            </a:r>
            <a:r>
              <a:rPr lang="en-US" altLang="en-US" sz="3200" dirty="0" smtClean="0">
                <a:solidFill>
                  <a:srgbClr val="000000"/>
                </a:solidFill>
                <a:latin typeface="High Tower Text" pitchFamily="18" charset="0"/>
              </a:rPr>
              <a:t>similarities</a:t>
            </a:r>
          </a:p>
          <a:p>
            <a:endParaRPr lang="en-US" altLang="en-US" sz="3200" dirty="0">
              <a:solidFill>
                <a:srgbClr val="000000"/>
              </a:solidFill>
              <a:latin typeface="High Tower Text" pitchFamily="18" charset="0"/>
            </a:endParaRPr>
          </a:p>
          <a:p>
            <a:endParaRPr lang="en-US" altLang="en-US" sz="3200" dirty="0" smtClean="0">
              <a:solidFill>
                <a:srgbClr val="000000"/>
              </a:solidFill>
              <a:latin typeface="High Tower Text" pitchFamily="18" charset="0"/>
            </a:endParaRPr>
          </a:p>
          <a:p>
            <a:endParaRPr lang="en-US" altLang="en-US" sz="3200" dirty="0">
              <a:solidFill>
                <a:srgbClr val="000000"/>
              </a:solidFill>
              <a:latin typeface="High Tower Text" pitchFamily="18" charset="0"/>
            </a:endParaRPr>
          </a:p>
          <a:p>
            <a:pPr marL="0" indent="0">
              <a:buNone/>
            </a:pPr>
            <a:endParaRPr lang="en-US" altLang="en-US" sz="3200" dirty="0">
              <a:solidFill>
                <a:srgbClr val="000000"/>
              </a:solidFill>
              <a:latin typeface="High Tower Text" pitchFamily="18" charset="0"/>
            </a:endParaRPr>
          </a:p>
          <a:p>
            <a:r>
              <a:rPr lang="en-US" altLang="en-US" sz="3200" u="sng" dirty="0">
                <a:solidFill>
                  <a:srgbClr val="000000"/>
                </a:solidFill>
                <a:latin typeface="High Tower Text" pitchFamily="18" charset="0"/>
              </a:rPr>
              <a:t>Taxonomy</a:t>
            </a:r>
            <a:r>
              <a:rPr lang="en-US" altLang="en-US" sz="3200" dirty="0">
                <a:solidFill>
                  <a:srgbClr val="000000"/>
                </a:solidFill>
                <a:latin typeface="High Tower Text" pitchFamily="18" charset="0"/>
              </a:rPr>
              <a:t>: study of the classification of organisms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6" descr="109247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667000"/>
            <a:ext cx="2971800" cy="1961852"/>
          </a:xfrm>
          <a:prstGeom prst="rect">
            <a:avLst/>
          </a:prstGeom>
          <a:noFill/>
        </p:spPr>
      </p:pic>
      <p:pic>
        <p:nvPicPr>
          <p:cNvPr id="5" name="Picture 11" descr="109248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2667000"/>
            <a:ext cx="2937042" cy="19618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92236" y="2770763"/>
            <a:ext cx="1828800" cy="1754326"/>
          </a:xfrm>
          <a:prstGeom prst="rect">
            <a:avLst/>
          </a:prstGeom>
          <a:solidFill>
            <a:schemeClr val="bg2">
              <a:lumMod val="5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ym typeface="Wingdings" panose="05000000000000000000" pitchFamily="2" charset="2"/>
              </a:rPr>
              <a:t></a:t>
            </a:r>
            <a:endParaRPr lang="en-US" dirty="0" smtClean="0"/>
          </a:p>
          <a:p>
            <a:pPr algn="ctr"/>
            <a:r>
              <a:rPr lang="en-US" dirty="0" smtClean="0"/>
              <a:t>Leaf Cutter Ants</a:t>
            </a:r>
          </a:p>
          <a:p>
            <a:pPr algn="ctr"/>
            <a:r>
              <a:rPr lang="en-US" dirty="0" smtClean="0"/>
              <a:t> </a:t>
            </a:r>
          </a:p>
          <a:p>
            <a:pPr algn="ctr"/>
            <a:r>
              <a:rPr lang="en-US" dirty="0"/>
              <a:t>v</a:t>
            </a:r>
            <a:r>
              <a:rPr lang="en-US" dirty="0" smtClean="0"/>
              <a:t>s. </a:t>
            </a:r>
          </a:p>
          <a:p>
            <a:pPr algn="ctr"/>
            <a:r>
              <a:rPr lang="en-US" dirty="0" smtClean="0"/>
              <a:t>Argentine Ants</a:t>
            </a:r>
          </a:p>
          <a:p>
            <a:pPr algn="ctr"/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22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59320" cy="782637"/>
          </a:xfrm>
        </p:spPr>
        <p:txBody>
          <a:bodyPr/>
          <a:lstStyle/>
          <a:p>
            <a:r>
              <a:rPr lang="en-US" dirty="0" smtClean="0"/>
              <a:t>Cladistics</a:t>
            </a:r>
            <a:endParaRPr lang="en-US" dirty="0"/>
          </a:p>
        </p:txBody>
      </p:sp>
      <p:pic>
        <p:nvPicPr>
          <p:cNvPr id="4" name="Picture 3" descr="25-12-CladisticsTaxonomy-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143000"/>
            <a:ext cx="7239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01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kmbiology.weebly.com/uploads/6/0/1/1/6011704/8374995.jpg?6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2599"/>
            <a:ext cx="4953000" cy="23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59320" cy="858837"/>
          </a:xfrm>
        </p:spPr>
        <p:txBody>
          <a:bodyPr/>
          <a:lstStyle/>
          <a:p>
            <a:r>
              <a:rPr lang="en-US" dirty="0" smtClean="0"/>
              <a:t>Organism Identification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305800" cy="5486400"/>
          </a:xfrm>
        </p:spPr>
        <p:txBody>
          <a:bodyPr/>
          <a:lstStyle/>
          <a:p>
            <a:r>
              <a:rPr lang="en-US" dirty="0" smtClean="0"/>
              <a:t>If scientists encounter an unknown organism, a method of identifying the organism is done by using a </a:t>
            </a:r>
            <a:r>
              <a:rPr lang="en-US" u="sng" dirty="0" smtClean="0"/>
              <a:t>dichotomous key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key uses both general and specific physical characteristics to eliminate options.</a:t>
            </a:r>
          </a:p>
          <a:p>
            <a:r>
              <a:rPr lang="en-US" dirty="0" smtClean="0"/>
              <a:t>Each key consists of a series of questions with two options or pathways for each characteristic.</a:t>
            </a:r>
          </a:p>
          <a:p>
            <a:r>
              <a:rPr lang="en-US" dirty="0" smtClean="0"/>
              <a:t>The pathway ends when you have reached a scientific name that identifies the organism you are studying.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83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059320" cy="706437"/>
          </a:xfrm>
        </p:spPr>
        <p:txBody>
          <a:bodyPr/>
          <a:lstStyle/>
          <a:p>
            <a:r>
              <a:rPr lang="en-US" dirty="0" smtClean="0"/>
              <a:t>Organism Identification</a:t>
            </a:r>
            <a:endParaRPr lang="en-US" dirty="0"/>
          </a:p>
        </p:txBody>
      </p:sp>
      <p:pic>
        <p:nvPicPr>
          <p:cNvPr id="6146" name="Picture 2" descr="http://www.quia.com/files/quia/users/hlrbiology/Honors_Biology/10_Classification/dichotomous_key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43" y="1143000"/>
            <a:ext cx="7473741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86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7983120" cy="1087437"/>
          </a:xfrm>
        </p:spPr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447800"/>
            <a:ext cx="6553200" cy="5303925"/>
          </a:xfrm>
        </p:spPr>
        <p:txBody>
          <a:bodyPr/>
          <a:lstStyle/>
          <a:p>
            <a:r>
              <a:rPr lang="en-US" altLang="en-US" sz="3000" u="sng" dirty="0">
                <a:solidFill>
                  <a:schemeClr val="tx1"/>
                </a:solidFill>
                <a:latin typeface="High Tower Text" panose="02040502050506030303" pitchFamily="18" charset="0"/>
              </a:rPr>
              <a:t>Aristotle</a:t>
            </a:r>
            <a:r>
              <a:rPr lang="en-US" altLang="en-US" sz="3000" dirty="0">
                <a:solidFill>
                  <a:srgbClr val="000000"/>
                </a:solidFill>
                <a:latin typeface="High Tower Text" panose="02040502050506030303" pitchFamily="18" charset="0"/>
              </a:rPr>
              <a:t> (384-322 B.C.) came up with the first system with 2 groups- plants and animals.</a:t>
            </a:r>
          </a:p>
          <a:p>
            <a:pPr lvl="2"/>
            <a:r>
              <a:rPr lang="en-US" altLang="en-US" sz="2600" dirty="0">
                <a:solidFill>
                  <a:srgbClr val="000000"/>
                </a:solidFill>
                <a:latin typeface="High Tower Text" panose="02040502050506030303" pitchFamily="18" charset="0"/>
              </a:rPr>
              <a:t>It obviously ignored anything microscopic</a:t>
            </a:r>
            <a:r>
              <a:rPr lang="en-US" altLang="en-US" sz="2600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.</a:t>
            </a:r>
          </a:p>
          <a:p>
            <a:pPr lvl="2"/>
            <a:r>
              <a:rPr lang="en-US" altLang="en-US" sz="2600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It grouped all organisms into plants and animals</a:t>
            </a:r>
            <a:endParaRPr lang="en-US" altLang="en-US" sz="2600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pPr lvl="2"/>
            <a:r>
              <a:rPr lang="en-US" altLang="en-US" sz="2600" dirty="0">
                <a:solidFill>
                  <a:srgbClr val="000000"/>
                </a:solidFill>
                <a:latin typeface="High Tower Text" panose="02040502050506030303" pitchFamily="18" charset="0"/>
              </a:rPr>
              <a:t>It grouped </a:t>
            </a:r>
            <a:r>
              <a:rPr lang="en-US" altLang="en-US" sz="2600" dirty="0" smtClean="0">
                <a:solidFill>
                  <a:srgbClr val="000000"/>
                </a:solidFill>
                <a:latin typeface="High Tower Text" panose="02040502050506030303" pitchFamily="18" charset="0"/>
              </a:rPr>
              <a:t>animals into two categories: those with blood and those without. He also grouped them into three categories according to how they moved.</a:t>
            </a:r>
            <a:endParaRPr lang="en-US" altLang="en-US" sz="2600" dirty="0">
              <a:solidFill>
                <a:srgbClr val="000000"/>
              </a:solidFill>
              <a:latin typeface="High Tower Text" panose="02040502050506030303" pitchFamily="18" charset="0"/>
            </a:endParaRPr>
          </a:p>
          <a:p>
            <a:endParaRPr lang="en-US" dirty="0"/>
          </a:p>
        </p:txBody>
      </p:sp>
      <p:pic>
        <p:nvPicPr>
          <p:cNvPr id="4" name="Picture 11" descr="http://upload.wikimedia.org/wikipedia/commons/thumb/a/a4/Aristoteles_Louvre.jpg/200px-Aristoteles_Louvr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599"/>
            <a:ext cx="16002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encrypted-tbn0.gstatic.com/images?q=tbn:ANd9GcRxWDH69avJG3BfEKInVYjz4FiPnn6rOdQQ7SX-y9YprFaMgey0V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8" y="2819400"/>
            <a:ext cx="22098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3.gstatic.com/images?q=tbn:ANd9GcRn6Tocu_grSnD-D2O9IkGtfnGi5MtiZaNUpsjtcyLzb69nnJ37N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12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encrypted-tbn2.gstatic.com/images?q=tbn:ANd9GcQVcvCwXTapaZRXJ7cSErLSTwMHreaSdm8NylqZKbi2u4K6oTsNX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1" y="3581400"/>
            <a:ext cx="3448050" cy="289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7906920" cy="1011237"/>
          </a:xfrm>
        </p:spPr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447800"/>
            <a:ext cx="6019800" cy="4800600"/>
          </a:xfrm>
        </p:spPr>
        <p:txBody>
          <a:bodyPr>
            <a:normAutofit/>
          </a:bodyPr>
          <a:lstStyle/>
          <a:p>
            <a:r>
              <a:rPr lang="en-US" sz="2800" u="sng" dirty="0" err="1" smtClean="0">
                <a:latin typeface="High Tower Text" panose="02040502050506030303" pitchFamily="18" charset="0"/>
              </a:rPr>
              <a:t>Carolus</a:t>
            </a:r>
            <a:r>
              <a:rPr lang="en-US" sz="2800" u="sng" dirty="0" smtClean="0">
                <a:latin typeface="High Tower Text" panose="02040502050506030303" pitchFamily="18" charset="0"/>
              </a:rPr>
              <a:t> Linnaeus</a:t>
            </a:r>
            <a:r>
              <a:rPr lang="en-US" sz="2800" dirty="0" smtClean="0">
                <a:latin typeface="High Tower Text" panose="02040502050506030303" pitchFamily="18" charset="0"/>
              </a:rPr>
              <a:t>(1707-1778) revised Aristotle’s classification system to include new discoveries about the relationship between organisms</a:t>
            </a:r>
          </a:p>
          <a:p>
            <a:pPr lvl="3"/>
            <a:r>
              <a:rPr lang="en-US" sz="2800" dirty="0" smtClean="0">
                <a:latin typeface="High Tower Text" panose="02040502050506030303" pitchFamily="18" charset="0"/>
              </a:rPr>
              <a:t>Developed a system to name organisms</a:t>
            </a:r>
          </a:p>
          <a:p>
            <a:pPr lvl="3"/>
            <a:r>
              <a:rPr lang="en-US" sz="2800" dirty="0" smtClean="0">
                <a:latin typeface="High Tower Text" panose="02040502050506030303" pitchFamily="18" charset="0"/>
              </a:rPr>
              <a:t>Looked more closely at evolutionary relationships</a:t>
            </a:r>
            <a:endParaRPr lang="en-US" sz="2800" dirty="0">
              <a:latin typeface="High Tower Text" panose="02040502050506030303" pitchFamily="18" charset="0"/>
            </a:endParaRPr>
          </a:p>
        </p:txBody>
      </p:sp>
      <p:sp>
        <p:nvSpPr>
          <p:cNvPr id="4" name="AutoShape 2" descr="data:image/jpeg;base64,/9j/4AAQSkZJRgABAQAAAQABAAD/2wCEAAkGBhQSERUUExQUFRUWGBgaGBgVFBcVGBcXGBcYFxgYFx0XHCYfFx0jGhcUHy8gIycpLCwsFx8xNTAqNSYsLCkBCQoKDgwOGg8PGiwkHyQsKSwsLCwsKSwsLCwsLCwsLCwsLCwpKSwpKSwsLCwsLCwsLCwsLCwsLCwsLCwsLCwpLP/AABEIARQAtwMBIgACEQEDEQH/xAAbAAABBQEBAAAAAAAAAAAAAAADAAECBAYFB//EADsQAAEDAgQDBwMDAwMDBQAAAAEAAhEDIQQSMUEFUXEGImGBkaHwE7HBMtHxI0JSB2LhFBUkFjM0cpL/xAAaAQACAwEBAAAAAAAAAAAAAAACAwABBAUG/8QAKBEAAgICAgICAgEFAQAAAAAAAAECEQMhEjEEQSJRMmFxEzNCgZEF/9oADAMBAAIRAxEAPwDydMCnTJYwRSTlMrIJOFEpAqEJSnaVBOFCEyZuEnuCYmCntuqLGlIBJqIyiSbXUsiBJwEaph3ARlI6ghCA9FLsuhMNkZiERMKYHVUyILSOqt4d+nRVqQsj0WpbCRaiyQN0g6yVNLLHCjCkGpoUINskpPFklZDPykmCcrSKEmJSKZQg6QSlMVCCSaU6dtOTYKEJvYurwfsxWxB7rSG/5Gw8ua1nY/sHmAq1xPJv7816DSwzWNAaAALWELBl8qtQ/wCj44vbMdwr/TSkyHVTmMaaBaTCdnqLf002AdF0cklFpsgLnSlKb+THpJdFDE8EpObBY30WbxvZGjcFo8ItZbWQFTxVIFBTjtOgkzyfjnZQUu9TJIvLSfss4bGCF6tx1gs2PZef8X4YGkQZP4XQ8XyHJVMXkx6tHNpO1+bItNDpk3RGg+34W5mcsynYb+SHTPRTYgLDtKTQotKcOshLGi6SSShRn5US5JMVqFDykHKBUmhQg+yWZNKZQokXLZdg+zpqPFR0R/asfhqOd7W8yF7R2X4eKVNrRoNFi8vJxjxXsfijbs7ze6IiJSpCShYgz1CLhgQuYjSW6LRE8kTMo0rorWpkURpIrvEqD8MrL2ocwpKCLRw8fwMukzE78liuN8AcyTqOZPyF6VXq2We4y2x5FZ03il8R8Y8ls8rxGHIMRbwPMoVN+s63XVxzMry0x4bLkEw4xe67cJckYckeMg4ESpUn6dENzkVh0RCwu6TVFjrpx4ISEpSSCShDNhIppThy0iRwlmTZkzlZBZk7SohSVENd2A4dnql5AIAi+x8PdeqYSmGgC6xnYTs6+mwVHOjPfL/t2nkVuKeGDTMrh+RNTyt3o3QVRQ4AlGpoDmzMlToVARIMwl+gy9hSrmVUcEjVsYGCXG3n7QtEK47Bkm3onUYqtcKljO19CnZ2byEp6PHKNU9x4KGW1aDhGS7RJ91xuL0O70XZxdQU7nRZ/jPaKkGkFw5LLKLk9GmDML2iYA8aX++y45ohsGOsfddPtDXDwCwggGVyWPBAiAd5K7GFNQRkz/kSJRG6dFWFSfVHaT9vT4E5oyhx89FJgEoJepAlDRAwFklDNZJVRDOKMJSlK1CRwkQoynLlCiQUmaqAcr/BaAfWptdoXCUMnSbCirdHr/AsWarGNpjQC82jTku3RwbnB3et05Ln0nikAWRAEW6KoOOVC4hjH5f8mxH3Xmk03dHSpnUe7KIIiOehTYbFDQQqv/cnVGmaciPC/RUKNcgOflyhsgN8UTf0Womt4c7NTYeYlQxlJuUufeNPDaAp8Jp5aNNu4aPsiYnh/wBQXPd5DflJT2rRLSlswuOqsdUyh1EP2p6uA8Y3VjgWHzVAIAI1gckdnYSjRxJxDXvm8MJGVpM76xc2XR4FSa6s98aCJGk8kElG1FD1K4N0C7ZSzDF97ET0XnX/AFdAQa4JBNhB5T3ivV+LURWo1Kbh3SD/ACsPgez+HxLA57JqU7ES6LeA1CbGUIXd/wCiRUuGq/2Z/i2Hpupl9IQ2II0IPis1RdFxyW34nwr6UmIaYB/CwtQQ4gaAlbvFkpRaM3lx4tMO119dR6o9N9igU2SJk2U2laGYg/NSBQgfcok+CEsm82SUSdklCjPAJJBILSJGTpKQUILKeSenUIIItBTAqTGz5qiz0jstxari25IjKBmcdD4DmV28ZxBtOnkNoBnxXJ7P8POFpiJIeASeToTdo2f0SXDvExPJp1PWJXnpKM8tR6OnFPjs6Y7T0n0sotA0AuLRyXJ/7znY8CQ1omXbnYImKpMZg8tItY615uYib+PNZHFcUkhjSLxJGhjon48MZ20Tlxqz2vheJzUWO5tar7a3quL2d/8Ai0p2aFfY9BF+hrimLGHMIIsdbkfZRwNVjRlaAPAfcoHEK+VhM2QeDYN1RmeYLv0zy2JQSe9DOCULfR0KsXA3CweHxv0MTUYf79Oq1dfF1aMmqAYFnMn3B06rzTtFxj6lYlgtIIPiNEyEebobFKMbfRoe0OIlg0v915tiSM7upWw4jjS+k1x1gEjosXUfMneSdAtnhx4pmT/0GvikFDj5bogPnZVw9WKOvgtrOYixTd891OZQKToRSeV0sIlFieUe6STBqmUKOC1JM1OU8UJPKQSlQggptsoBO10KFm+4D2lFUNbUN2jTT+Vbxld1ZwETTFyRoY25rHcDdlzOtmIsen5uu+ztA76cU2ExIjKSPtzXJy4KncEdCE7jspdpHAGzudht4LP4SoA8E6SrOKa41O82JuAZ5oFfDxJPot+OKjHiInJuXJej3nghmgzlCMFw+xeI/wDDonbLvsRqF2KhkyNFxZJLR0Iv2TxuHa6MwkAzCB/6kpsMODmDbMwiY5Iok2KNVYHC4B6hL72GmnqRRq9psO8XcbXu3VYHjZp1KgcwWnlFvJazG8O78xAC4+KwYac8wACL7o4SinaNUY40vjZm+PvDGNa3kssxi6/HcXnf4XHouXkjTddnBHjDZxvLlynS9DNb7KxRagbR/wAotMpzMqHqSCitP2CC8ypUyh9FlgJJpukhLOEFIJmqWUp4kjKSeEyhBwnIhMArvDuGVK7oY0nmdh1KqTUVbCSbdInwgZqjWOsCdvstNxjEFha0CGf7Y25+y7PZzsVSpjNVJe70A8Rv5qj2i4M6l3mkvpi+kkeB9VzZZ4ZMlI3QxuMdnExIfWPcpmWXnbwn3XLx2EcO+YIJ2OhGoPJaHhVXLh35G5nuJJzWAaN3e64jcM5wJdIabg689PCCn45U2vSBlG0eof6fMJwjWO5aA6tJkHqtJVwuTeW8+XVZDsxxRgaxzLBoDXDWCPwvQcPWZVYudJKbd9jreOq6OQ7w15oVTG5bGx9lc4hwhwvTi2x08lmuJcWySKjCFlakpUacbT6LuI42wG5WJ43xNz35RYEwPyU/FOJUiSWi/UrjvOUF03NhewkXW3Fj9sZPIoqonGxVSSfPbxTZO7M/LqAqDvdbJPd4yusvo40tuxZkYX+aKvTZdWA6dlbAQ4N/nNOHTfmo9VIN1Qlk5sknhJQhy4GyReowmTAbHD1YwXD31TDW+ewXW4F2bzkPqyGagAXd+y3OFwrAAMgbEQIn12Cx5vLUNR2zTj8eUtyM3wjsqwAF4zHx0WpwlANENAA5AR9lN2UWSxDYAvquVkyyyfkzZHEo9FplbLa5We7VcWLQ1vPXpouiMTe3NVe0XDWVWZnHJlBvrI3sqxJKacuhjg0v2ZZnEw4NY6A2ST4+B57puLcVJ7oIgCNLFDx3BX0w1wgtMZTeTI3Gypnh1Uvy5HSbC1vVdaMcb2jHPmvR3uxGNvUad8p6EWtK2+D7RGhHdJaCMwGo8W8x4LE8N4WaAJmS7XwAvHutDVxFg7y02n91hzNOfKJsx4/glI9GwvFGVGB4c0tImZj76KhxVtGqC12R55AifOF5xXb9El4BLDGZusf7grX/AFP6arHWIkQlz+SAXjpPTOni+zlKC5jGF06uJI8AY0XE412Eru/9sU76gPiLePotNwfHmrSJcJBkHKJII3+xV9hLGjMc2bR2kHk4bbpUMs8b/gVKPo8PxWCdSe5lRuV7TcH/AI1UeWh8P3XrHa7su3EU3Pj+oxpLXN3i+U8wvKmNvK7ODP8A1o37McocWIAj7KevVNHNLNEpxXRJvz56KRF/RRz/AMJfU3UKDEbJJmuTKiHIzSuz2Z4Oa1SSO43c8+Xiufw/AmrVawbm55Dcr0rBUBTaGtENboPv5pPlZuC4rtjfGw83b6RZpUw0CB4dFOb3upMqSPnJDfUuuPR1qIvI/ndRp1LRsCh4hs/lCw9fvgbG1vnyUajoutBv7ndEuLiaQB3t1Uhc2G/rdNxKoJA3CtLaKb2c3ilUvq02DZs+0K6xwJnyC5VJ81Hv1gNHneVNtY+midKPpFpaLtUy08xp0lRxLCWO35eSFRfIPiJXRw9x6T5JdcQmQwTg9oBi9j181EUhSJbADCf/AMn9j+VEAUqhaNDBHkrmMp5hOx1HVA1v9MoXZivle6nNjJ5d4WI9CPRa6jQmxAv7/JK8+oVjTqk65XD0IH4j0XoWAqjJn2yF3tKCeP53+jJl7s5NF7mmA7MBMt1vOgWK7R9jcmetQzZZLiwgS1upIjYLX4VmZw1ufvuhdoeNUqNKoHPmrlLQwHvZiNxygq/HnkjKoipJM8mI57J62n39kV3Pw+fZCjY7hd5GRoETYIrRITtpzLdxp86IhbAlRsGiE+SSg26dQE0nYvg2Vv1Xau/SP9vNaVzc0cuSjRIDY0Gn/CL10XHyTc5OTO3ixqEeKDCnDPmiBiaYA63UvqS08/wq1SoSB4JVbGpEC6Zv6eKDlIIPKPHS6Y7+KoP4lLC8Wcww4HlsfQp0Y/RH9HbpkZxB1P4noqHEK363ToLfZLgVYvY0n+1pJ8pC5tdxNv8AIgeplGo06Kir2GotyUmi8nvHzScDII0i1kfiDwXwIAbYeQj8KNM93Tkrv2EloaiAD83Kv062UW9iqTDsd0am20bhCyMsYtrXQd2jTmE78YMoDRPmAqzdd4gqFZwDQdtCOUIKt0BRXxeJ/r6WeyOpbP7j0W37MV/qULalka7kEfheacQxfeY4D9Lh00utT2O4gSxwGzp12df90zLCoJmPI7bRrqD2U6X1HEBrWkuNpkXI9l4/xHiX169SqQZc4kX0nT2Xpna2gX0MotnDpjawGm9yF5VSIAIIuLbiLo/Dikm/Znm+gjW2g+KquVwAEjrdRxGGiDOsLcnsGcXRBp3TE6DpCi51vmykXd2eXz9lYsGLFJQL7BMjoXdHoYO6tMuPA/hU80HwIV7C1ZBBXBZ6F9CfVA9PwqFapG0T/wALouG45+yhXpgi26tApnIrVQHXIAj79VxsU9tOpUE/rbOlvBdHjVE5DGsW6g6LO4ut9Sm18XEj02W3BG0Kzzrr+TVcJc0YMRYk3/CpYClmrtnRpn0+6Jwyq3/o22gmfY/NE/BGy8nWzgglrkwoP4A8Y/M8kaFx/dEpOkx86KvVHfRmfqk8tfH4FTWhoVxEqbXR4z9/5QZ0/ZSa+FVFMnUqXOqlhzmBB08VVe7UzzR6QhuY6Gw62U46Ks5fGsOMlv8AMLpdhpbWa2f1DTpB/dUuLu7kHUEGyu9l6DqeLpNcIM9f7THsnveOmYci+bf6N7xlkljN8rj6wvJ+OYfLiHACzod57+8r1PjFYivRtqw3WL/1EwobVpPAgvac3UEX91n8aVZWvuxE/wATLvAaJvPLyhSquzNF9hPnZBOt/gVhrwBoNbrovRIu7QAUxF0HLA+eSs4imUKZ1voiQuWnQBlOwSRm0/nmmVtgKNm6NyFYoUyLoNAzyV1lSB6riM776C03aCxH8qvinZPEfY80YVIbJ/iUxaHD89VQCOXxer/TLttR5j7LBuJi3+X33Wwx+IIORw7srJY6nkqkRy87WXS8VUmjH5nSZ3cLUy0QCbACyu9npGZ2g8lwRXP0ms1Lj6CVrcBRyYcc9dDul5lSf7YzHK6SOPi2mdUmP3lRxdewT4J4MT8tClasc3sO026KQeo5fdEefdCGNWNgI1KaS4BsTF/X+Enskg/n3UqQv+3JRdCyhj3OuSCA2Ined1d4RUqOxFKo1tg5pN/GD7EqrxmuYIG4jkuvwbEgMB0iP3ujlqF0ZZbk1Zr+I1ZriP7QB63K4P8AqFgi7Dh9v6b58YdYgeeVX6dTPVef90+R0XN7c1f/ABbf5gfdYMTf9WP8iZVTMA0c905q5RA1QzUJtrCdrZ1sB7rttfYmL+ixXqEtkcrqoyorbHdyNo0VRzLwpH6JPdNEHOMynUi32TohRvGWOkb/ALorXWJ8bJgZSIsuGegbCF8t/CnQcBOvwITXggiyqVXlro9v5RIlWUsew5i7xKz3FaQNzYrRYuoDMefis1xV11t8fsz+X/bY3Cqf1KjW8oW4xLsrQI1GiyvZbDZnk729r/hariZ9gg8mV5KF+LGoWZ3GNk3/AIT4LTy/KbHEzbwCVOrA+ao/8RrfyLjRpH7pwUGnUPWyKattENBpkwYIFv4KiAQMwgySAOkSm3Hmh1c2WNh+YKiQtypFbiAsHW3nkpNxvc7vIfcIZp/UcxjzDSSTzgbDqUHFFoe5rdCLeCbroye3I3HZ/EfUYTq6G3+dFDtIz6mGqDcCekXUOyWGLIB0II0jorvaigRRqFv9zdBz5D7+S53WVV9gdnl2VEafg1j8KX0zJV3B4Au/S7vi8G0jw59F15SSVsRH9Fc0LN2zbeGyE6j912sSwEtcYtoOg5clTxVK4Ozrj3/5QRnYTRT+nCSJCZMsA1/1IVmnUBABCp5Sfm/wK4DYSNNvnquNI7zKbnZXkaCU+JbJnw+bJ6ze8pEd2NfVEWcjFCGb+HzquBiddb6/hd/iU5ROyztTVdDBvZh8yVJI0nY+lDSeZH7fldTiYib7/PuqPZGr/SPMGPaZV3iFQF5A5LLk/usbg/FV9GexJsmoGeqnjBdSoCP5Wm9FNfIO3b29EV4tKgGXHknqaeaWGyNMifNJ1ePPRDFGAST4DxKDmEyTIAJ6cwiqxTdACC+vYxl1PzqrpogNduSN1ycPiywkx+r910/ruy5iyx8dZ8AjmmjPjnF39ms4dH0WukyO9b50VvilYvLBtlnXc2XE7N8UaT9Obbft4Lq41ji6WgmwExA+SudNOM6YtujE8Swn03kc7+5B9wVDhtfLUaTo0z+4XX7TYfutdoQY6zc+491w6D7ifkrowfKGxa07OlUcHMDiYOYiPL9jCrVaGWIdI26+aPUYMo3i/Pxkqo55KkUHL49gS1JELEk2xNGiqug/IVmjXDrEX9lOhSY4SbnzR8jBoblchs7l3opV6RBB1SdUPsh42sZkFvmqNV7z/cCeQKZGLYxIr8UfqNys/XF11OKtcS0utb4ZXPqN0G66OFUjleXLk6O92afDHW0vKoDHOzlxOhVjAVMlB/N1ui52EHf9UCiuUmFzaUIo62JZmGYaEfyg4ZsHpzV2if6ZA1BnyPz3XPc6H+CCP0Pk62XC65hQqVv7RylRY+fdDYLmBbdUkXKQPEYgkAaa+et1Tc4x7T1/hdLFujYLmvfJHgnwMWZ/bJ4aoG3Ik9E2eeYCmYjRSpC4tv7K/wBibdUavs1wdtKn9ep+o/pB2HNd0OaT+oOc6IbIMLAV69SoSXFxGwEwByAQWZm6SPUFZZYXN22X+jQ9sHNGRguRJO/T8rMNYivBJm/mfuotKfjjwjRTZdpuzU3CdEBrNFOk+DHPVMW38FYbdpME/dJPV1skiFGsw0NLrINXFNaNbomMxbWthuvuuVTwWfvPkAmzRqevguXGN7Z3P2SNfOe6CR7KnjOGu1zRHJdV/dGwA0A2hcjHY8kn8p+O2/iFNrj8jm4ms8gBzphVnCVYec23JBd0W+Oji5XbstvxMU8soWBu/wBUIjmnoOykH7Kq0yKdyVncwz8roOhkeqq19SDtKWQuBi5F1HFuzQeY+fPBIS2b5PQ9N1utvWynWEOLRYN18ShUaRsJ0SxNI3MxNyi9ipN1YsRXlnUqtSoTvCiGzAF1apUHDYI/xRm3kdtEKVDxRjRPJHY6NWDyJH5U6mIEfov/APYygcmN4JIk6pkiJ8lVfWOpm/NGIsLgWEefRBycz91US5bBmoEM62RHD0QxqmIzSJkIouR4/dQzJ6NaJHNUyLTB1Df7JJoSRAmrdTDaBfALjFzfVRw1mB2rnTc7dOSSS5fo7kfRysdiCCuLiMQfBJJbcKVGbypNJIlm0+aoJSSWhGDIyD9QPBRY7Tqkki9C49lx2Kcy7TE68tVLCvkkHRJJKa0bLfOi4zf5yQMc4kJJII9l5PxYPAi6tlydJXLsmLUEGpszaoT7TGxhMklrsdLqwdV1x80TVH3TJJqMjemCcbFJiSSIS+xON1FmqSSv0A+x3pJJKBH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17475" y="-2376488"/>
            <a:ext cx="3295650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QSERUUExQUFRUWGBgaGBgVFBcVGBcXGBcYFxgYFx0XHCYfFx0jGhcUHy8gIycpLCwsFx8xNTAqNSYsLCkBCQoKDgwOGg8PGiwkHyQsKSwsLCwsKSwsLCwsLCwsLCwsLCwpKSwpKSwsLCwsLCwsLCwsLCwsLCwsLCwsLCwpLP/AABEIARQAtwMBIgACEQEDEQH/xAAbAAABBQEBAAAAAAAAAAAAAAADAAECBAYFB//EADsQAAEDAgQDBwMDAwMDBQAAAAEAAhEDIQQSMUEFUXEGImGBkaHwE7HBMtHxI0JSB2LhFBUkFjM0cpL/xAAaAQACAwEBAAAAAAAAAAAAAAACAwABBAUG/8QAKBEAAgICAgICAgEFAQAAAAAAAAECEQMhEjEEQSJRMmFxEzNCgZEF/9oADAMBAAIRAxEAPwDydMCnTJYwRSTlMrIJOFEpAqEJSnaVBOFCEyZuEnuCYmCntuqLGlIBJqIyiSbXUsiBJwEaph3ARlI6ghCA9FLsuhMNkZiERMKYHVUyILSOqt4d+nRVqQsj0WpbCRaiyQN0g6yVNLLHCjCkGpoUINskpPFklZDPykmCcrSKEmJSKZQg6QSlMVCCSaU6dtOTYKEJvYurwfsxWxB7rSG/5Gw8ua1nY/sHmAq1xPJv7816DSwzWNAaAALWELBl8qtQ/wCj44vbMdwr/TSkyHVTmMaaBaTCdnqLf002AdF0cklFpsgLnSlKb+THpJdFDE8EpObBY30WbxvZGjcFo8ItZbWQFTxVIFBTjtOgkzyfjnZQUu9TJIvLSfss4bGCF6tx1gs2PZef8X4YGkQZP4XQ8XyHJVMXkx6tHNpO1+bItNDpk3RGg+34W5mcsynYb+SHTPRTYgLDtKTQotKcOshLGi6SSShRn5US5JMVqFDykHKBUmhQg+yWZNKZQokXLZdg+zpqPFR0R/asfhqOd7W8yF7R2X4eKVNrRoNFi8vJxjxXsfijbs7ze6IiJSpCShYgz1CLhgQuYjSW6LRE8kTMo0rorWpkURpIrvEqD8MrL2ocwpKCLRw8fwMukzE78liuN8AcyTqOZPyF6VXq2We4y2x5FZ03il8R8Y8ls8rxGHIMRbwPMoVN+s63XVxzMry0x4bLkEw4xe67cJckYckeMg4ESpUn6dENzkVh0RCwu6TVFjrpx4ISEpSSCShDNhIppThy0iRwlmTZkzlZBZk7SohSVENd2A4dnql5AIAi+x8PdeqYSmGgC6xnYTs6+mwVHOjPfL/t2nkVuKeGDTMrh+RNTyt3o3QVRQ4AlGpoDmzMlToVARIMwl+gy9hSrmVUcEjVsYGCXG3n7QtEK47Bkm3onUYqtcKljO19CnZ2byEp6PHKNU9x4KGW1aDhGS7RJ91xuL0O70XZxdQU7nRZ/jPaKkGkFw5LLKLk9GmDML2iYA8aX++y45ohsGOsfddPtDXDwCwggGVyWPBAiAd5K7GFNQRkz/kSJRG6dFWFSfVHaT9vT4E5oyhx89FJgEoJepAlDRAwFklDNZJVRDOKMJSlK1CRwkQoynLlCiQUmaqAcr/BaAfWptdoXCUMnSbCirdHr/AsWarGNpjQC82jTku3RwbnB3et05Ln0nikAWRAEW6KoOOVC4hjH5f8mxH3Xmk03dHSpnUe7KIIiOehTYbFDQQqv/cnVGmaciPC/RUKNcgOflyhsgN8UTf0Womt4c7NTYeYlQxlJuUufeNPDaAp8Jp5aNNu4aPsiYnh/wBQXPd5DflJT2rRLSlswuOqsdUyh1EP2p6uA8Y3VjgWHzVAIAI1gckdnYSjRxJxDXvm8MJGVpM76xc2XR4FSa6s98aCJGk8kElG1FD1K4N0C7ZSzDF97ET0XnX/AFdAQa4JBNhB5T3ivV+LURWo1Kbh3SD/ACsPgez+HxLA57JqU7ES6LeA1CbGUIXd/wCiRUuGq/2Z/i2Hpupl9IQ2II0IPis1RdFxyW34nwr6UmIaYB/CwtQQ4gaAlbvFkpRaM3lx4tMO119dR6o9N9igU2SJk2U2laGYg/NSBQgfcok+CEsm82SUSdklCjPAJJBILSJGTpKQUILKeSenUIIItBTAqTGz5qiz0jstxari25IjKBmcdD4DmV28ZxBtOnkNoBnxXJ7P8POFpiJIeASeToTdo2f0SXDvExPJp1PWJXnpKM8tR6OnFPjs6Y7T0n0sotA0AuLRyXJ/7znY8CQ1omXbnYImKpMZg8tItY615uYib+PNZHFcUkhjSLxJGhjon48MZ20Tlxqz2vheJzUWO5tar7a3quL2d/8Ai0p2aFfY9BF+hrimLGHMIIsdbkfZRwNVjRlaAPAfcoHEK+VhM2QeDYN1RmeYLv0zy2JQSe9DOCULfR0KsXA3CweHxv0MTUYf79Oq1dfF1aMmqAYFnMn3B06rzTtFxj6lYlgtIIPiNEyEebobFKMbfRoe0OIlg0v915tiSM7upWw4jjS+k1x1gEjosXUfMneSdAtnhx4pmT/0GvikFDj5bogPnZVw9WKOvgtrOYixTd891OZQKToRSeV0sIlFieUe6STBqmUKOC1JM1OU8UJPKQSlQggptsoBO10KFm+4D2lFUNbUN2jTT+Vbxld1ZwETTFyRoY25rHcDdlzOtmIsen5uu+ztA76cU2ExIjKSPtzXJy4KncEdCE7jspdpHAGzudht4LP4SoA8E6SrOKa41O82JuAZ5oFfDxJPot+OKjHiInJuXJej3nghmgzlCMFw+xeI/wDDonbLvsRqF2KhkyNFxZJLR0Iv2TxuHa6MwkAzCB/6kpsMODmDbMwiY5Iok2KNVYHC4B6hL72GmnqRRq9psO8XcbXu3VYHjZp1KgcwWnlFvJazG8O78xAC4+KwYac8wACL7o4SinaNUY40vjZm+PvDGNa3kssxi6/HcXnf4XHouXkjTddnBHjDZxvLlynS9DNb7KxRagbR/wAotMpzMqHqSCitP2CC8ypUyh9FlgJJpukhLOEFIJmqWUp4kjKSeEyhBwnIhMArvDuGVK7oY0nmdh1KqTUVbCSbdInwgZqjWOsCdvstNxjEFha0CGf7Y25+y7PZzsVSpjNVJe70A8Rv5qj2i4M6l3mkvpi+kkeB9VzZZ4ZMlI3QxuMdnExIfWPcpmWXnbwn3XLx2EcO+YIJ2OhGoPJaHhVXLh35G5nuJJzWAaN3e64jcM5wJdIabg689PCCn45U2vSBlG0eof6fMJwjWO5aA6tJkHqtJVwuTeW8+XVZDsxxRgaxzLBoDXDWCPwvQcPWZVYudJKbd9jreOq6OQ7w15oVTG5bGx9lc4hwhwvTi2x08lmuJcWySKjCFlakpUacbT6LuI42wG5WJ43xNz35RYEwPyU/FOJUiSWi/UrjvOUF03NhewkXW3Fj9sZPIoqonGxVSSfPbxTZO7M/LqAqDvdbJPd4yusvo40tuxZkYX+aKvTZdWA6dlbAQ4N/nNOHTfmo9VIN1Qlk5sknhJQhy4GyReowmTAbHD1YwXD31TDW+ewXW4F2bzkPqyGagAXd+y3OFwrAAMgbEQIn12Cx5vLUNR2zTj8eUtyM3wjsqwAF4zHx0WpwlANENAA5AR9lN2UWSxDYAvquVkyyyfkzZHEo9FplbLa5We7VcWLQ1vPXpouiMTe3NVe0XDWVWZnHJlBvrI3sqxJKacuhjg0v2ZZnEw4NY6A2ST4+B57puLcVJ7oIgCNLFDx3BX0w1wgtMZTeTI3Gypnh1Uvy5HSbC1vVdaMcb2jHPmvR3uxGNvUad8p6EWtK2+D7RGhHdJaCMwGo8W8x4LE8N4WaAJmS7XwAvHutDVxFg7y02n91hzNOfKJsx4/glI9GwvFGVGB4c0tImZj76KhxVtGqC12R55AifOF5xXb9El4BLDGZusf7grX/AFP6arHWIkQlz+SAXjpPTOni+zlKC5jGF06uJI8AY0XE412Eru/9sU76gPiLePotNwfHmrSJcJBkHKJII3+xV9hLGjMc2bR2kHk4bbpUMs8b/gVKPo8PxWCdSe5lRuV7TcH/AI1UeWh8P3XrHa7su3EU3Pj+oxpLXN3i+U8wvKmNvK7ODP8A1o37McocWIAj7KevVNHNLNEpxXRJvz56KRF/RRz/AMJfU3UKDEbJJmuTKiHIzSuz2Z4Oa1SSO43c8+Xiufw/AmrVawbm55Dcr0rBUBTaGtENboPv5pPlZuC4rtjfGw83b6RZpUw0CB4dFOb3upMqSPnJDfUuuPR1qIvI/ndRp1LRsCh4hs/lCw9fvgbG1vnyUajoutBv7ndEuLiaQB3t1Uhc2G/rdNxKoJA3CtLaKb2c3ilUvq02DZs+0K6xwJnyC5VJ81Hv1gNHneVNtY+midKPpFpaLtUy08xp0lRxLCWO35eSFRfIPiJXRw9x6T5JdcQmQwTg9oBi9j181EUhSJbADCf/AMn9j+VEAUqhaNDBHkrmMp5hOx1HVA1v9MoXZivle6nNjJ5d4WI9CPRa6jQmxAv7/JK8+oVjTqk65XD0IH4j0XoWAqjJn2yF3tKCeP53+jJl7s5NF7mmA7MBMt1vOgWK7R9jcmetQzZZLiwgS1upIjYLX4VmZw1ufvuhdoeNUqNKoHPmrlLQwHvZiNxygq/HnkjKoipJM8mI57J62n39kV3Pw+fZCjY7hd5GRoETYIrRITtpzLdxp86IhbAlRsGiE+SSg26dQE0nYvg2Vv1Xau/SP9vNaVzc0cuSjRIDY0Gn/CL10XHyTc5OTO3ixqEeKDCnDPmiBiaYA63UvqS08/wq1SoSB4JVbGpEC6Zv6eKDlIIPKPHS6Y7+KoP4lLC8Wcww4HlsfQp0Y/RH9HbpkZxB1P4noqHEK363ToLfZLgVYvY0n+1pJ8pC5tdxNv8AIgeplGo06Kir2GotyUmi8nvHzScDII0i1kfiDwXwIAbYeQj8KNM93Tkrv2EloaiAD83Kv062UW9iqTDsd0am20bhCyMsYtrXQd2jTmE78YMoDRPmAqzdd4gqFZwDQdtCOUIKt0BRXxeJ/r6WeyOpbP7j0W37MV/qULalka7kEfheacQxfeY4D9Lh00utT2O4gSxwGzp12df90zLCoJmPI7bRrqD2U6X1HEBrWkuNpkXI9l4/xHiX169SqQZc4kX0nT2Xpna2gX0MotnDpjawGm9yF5VSIAIIuLbiLo/Dikm/Znm+gjW2g+KquVwAEjrdRxGGiDOsLcnsGcXRBp3TE6DpCi51vmykXd2eXz9lYsGLFJQL7BMjoXdHoYO6tMuPA/hU80HwIV7C1ZBBXBZ6F9CfVA9PwqFapG0T/wALouG45+yhXpgi26tApnIrVQHXIAj79VxsU9tOpUE/rbOlvBdHjVE5DGsW6g6LO4ut9Sm18XEj02W3BG0Kzzrr+TVcJc0YMRYk3/CpYClmrtnRpn0+6Jwyq3/o22gmfY/NE/BGy8nWzgglrkwoP4A8Y/M8kaFx/dEpOkx86KvVHfRmfqk8tfH4FTWhoVxEqbXR4z9/5QZ0/ZSa+FVFMnUqXOqlhzmBB08VVe7UzzR6QhuY6Gw62U46Ks5fGsOMlv8AMLpdhpbWa2f1DTpB/dUuLu7kHUEGyu9l6DqeLpNcIM9f7THsnveOmYci+bf6N7xlkljN8rj6wvJ+OYfLiHACzod57+8r1PjFYivRtqw3WL/1EwobVpPAgvac3UEX91n8aVZWvuxE/wATLvAaJvPLyhSquzNF9hPnZBOt/gVhrwBoNbrovRIu7QAUxF0HLA+eSs4imUKZ1voiQuWnQBlOwSRm0/nmmVtgKNm6NyFYoUyLoNAzyV1lSB6riM776C03aCxH8qvinZPEfY80YVIbJ/iUxaHD89VQCOXxer/TLttR5j7LBuJi3+X33Wwx+IIORw7srJY6nkqkRy87WXS8VUmjH5nSZ3cLUy0QCbACyu9npGZ2g8lwRXP0ms1Lj6CVrcBRyYcc9dDul5lSf7YzHK6SOPi2mdUmP3lRxdewT4J4MT8tClasc3sO026KQeo5fdEefdCGNWNgI1KaS4BsTF/X+Enskg/n3UqQv+3JRdCyhj3OuSCA2Ined1d4RUqOxFKo1tg5pN/GD7EqrxmuYIG4jkuvwbEgMB0iP3ujlqF0ZZbk1Zr+I1ZriP7QB63K4P8AqFgi7Dh9v6b58YdYgeeVX6dTPVef90+R0XN7c1f/ABbf5gfdYMTf9WP8iZVTMA0c905q5RA1QzUJtrCdrZ1sB7rttfYmL+ixXqEtkcrqoyorbHdyNo0VRzLwpH6JPdNEHOMynUi32TohRvGWOkb/ALorXWJ8bJgZSIsuGegbCF8t/CnQcBOvwITXggiyqVXlro9v5RIlWUsew5i7xKz3FaQNzYrRYuoDMefis1xV11t8fsz+X/bY3Cqf1KjW8oW4xLsrQI1GiyvZbDZnk729r/hariZ9gg8mV5KF+LGoWZ3GNk3/AIT4LTy/KbHEzbwCVOrA+ao/8RrfyLjRpH7pwUGnUPWyKattENBpkwYIFv4KiAQMwgySAOkSm3Hmh1c2WNh+YKiQtypFbiAsHW3nkpNxvc7vIfcIZp/UcxjzDSSTzgbDqUHFFoe5rdCLeCbroye3I3HZ/EfUYTq6G3+dFDtIz6mGqDcCekXUOyWGLIB0II0jorvaigRRqFv9zdBz5D7+S53WVV9gdnl2VEafg1j8KX0zJV3B4Au/S7vi8G0jw59F15SSVsRH9Fc0LN2zbeGyE6j912sSwEtcYtoOg5clTxVK4Ozrj3/5QRnYTRT+nCSJCZMsA1/1IVmnUBABCp5Sfm/wK4DYSNNvnquNI7zKbnZXkaCU+JbJnw+bJ6ze8pEd2NfVEWcjFCGb+HzquBiddb6/hd/iU5ROyztTVdDBvZh8yVJI0nY+lDSeZH7fldTiYib7/PuqPZGr/SPMGPaZV3iFQF5A5LLk/usbg/FV9GexJsmoGeqnjBdSoCP5Wm9FNfIO3b29EV4tKgGXHknqaeaWGyNMifNJ1ePPRDFGAST4DxKDmEyTIAJ6cwiqxTdACC+vYxl1PzqrpogNduSN1ycPiywkx+r910/ruy5iyx8dZ8AjmmjPjnF39ms4dH0WukyO9b50VvilYvLBtlnXc2XE7N8UaT9Obbft4Lq41ji6WgmwExA+SudNOM6YtujE8Swn03kc7+5B9wVDhtfLUaTo0z+4XX7TYfutdoQY6zc+491w6D7ifkrowfKGxa07OlUcHMDiYOYiPL9jCrVaGWIdI26+aPUYMo3i/Pxkqo55KkUHL49gS1JELEk2xNGiqug/IVmjXDrEX9lOhSY4SbnzR8jBoblchs7l3opV6RBB1SdUPsh42sZkFvmqNV7z/cCeQKZGLYxIr8UfqNys/XF11OKtcS0utb4ZXPqN0G66OFUjleXLk6O92afDHW0vKoDHOzlxOhVjAVMlB/N1ui52EHf9UCiuUmFzaUIo62JZmGYaEfyg4ZsHpzV2if6ZA1BnyPz3XPc6H+CCP0Pk62XC65hQqVv7RylRY+fdDYLmBbdUkXKQPEYgkAaa+et1Tc4x7T1/hdLFujYLmvfJHgnwMWZ/bJ4aoG3Ik9E2eeYCmYjRSpC4tv7K/wBibdUavs1wdtKn9ep+o/pB2HNd0OaT+oOc6IbIMLAV69SoSXFxGwEwByAQWZm6SPUFZZYXN22X+jQ9sHNGRguRJO/T8rMNYivBJm/mfuotKfjjwjRTZdpuzU3CdEBrNFOk+DHPVMW38FYbdpME/dJPV1skiFGsw0NLrINXFNaNbomMxbWthuvuuVTwWfvPkAmzRqevguXGN7Z3P2SNfOe6CR7KnjOGu1zRHJdV/dGwA0A2hcjHY8kn8p+O2/iFNrj8jm4ms8gBzphVnCVYec23JBd0W+Oji5XbstvxMU8soWBu/wBUIjmnoOykH7Kq0yKdyVncwz8roOhkeqq19SDtKWQuBi5F1HFuzQeY+fPBIS2b5PQ9N1utvWynWEOLRYN18ShUaRsJ0SxNI3MxNyi9ipN1YsRXlnUqtSoTvCiGzAF1apUHDYI/xRm3kdtEKVDxRjRPJHY6NWDyJH5U6mIEfov/APYygcmN4JIk6pkiJ8lVfWOpm/NGIsLgWEefRBycz91US5bBmoEM62RHD0QxqmIzSJkIouR4/dQzJ6NaJHNUyLTB1Df7JJoSRAmrdTDaBfALjFzfVRw1mB2rnTc7dOSSS5fo7kfRysdiCCuLiMQfBJJbcKVGbypNJIlm0+aoJSSWhGDIyD9QPBRY7Tqkki9C49lx2Kcy7TE68tVLCvkkHRJJKa0bLfOi4zf5yQMc4kJJII9l5PxYPAi6tlydJXLsmLUEGpszaoT7TGxhMklrsdLqwdV1x80TVH3TJJqMjemCcbFJiSSIS+xON1FmqSSv0A+x3pJJKBH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69875" y="-2224088"/>
            <a:ext cx="3295650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ichef.bbci.co.uk/arts/yourpaintings/images/paintings/rbg/large/lsw_rbg_lib_linaeus_c_am090923_027_larg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1" y="381000"/>
            <a:ext cx="2128116" cy="262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7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4095"/>
            <a:ext cx="8041440" cy="736237"/>
          </a:xfrm>
        </p:spPr>
        <p:txBody>
          <a:bodyPr/>
          <a:lstStyle/>
          <a:p>
            <a:r>
              <a:rPr lang="en-US" dirty="0" smtClean="0"/>
              <a:t>Linnaeus’ 5 Kingdoms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52006"/>
            <a:ext cx="7467600" cy="3951337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Monera</a:t>
            </a:r>
            <a:endParaRPr lang="en-US" sz="2800" b="1" dirty="0" smtClean="0"/>
          </a:p>
          <a:p>
            <a:pPr lvl="1"/>
            <a:r>
              <a:rPr lang="en-US" sz="2800" dirty="0" smtClean="0"/>
              <a:t>Unicellular (single celled)</a:t>
            </a:r>
          </a:p>
          <a:p>
            <a:pPr lvl="1"/>
            <a:r>
              <a:rPr lang="en-US" sz="2800" dirty="0" smtClean="0"/>
              <a:t>Prokaryotes (no nucleus)</a:t>
            </a:r>
          </a:p>
          <a:p>
            <a:pPr lvl="1"/>
            <a:r>
              <a:rPr lang="en-US" sz="2800" dirty="0" smtClean="0"/>
              <a:t>Example: bacteria</a:t>
            </a:r>
            <a:endParaRPr lang="en-US" sz="2800" dirty="0"/>
          </a:p>
        </p:txBody>
      </p:sp>
      <p:pic>
        <p:nvPicPr>
          <p:cNvPr id="1026" name="Picture 2" descr="http://images.tutorvista.com/cms/images/101/bacteria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41800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ttipdaily.com/wp-content/uploads/2009/08/bacte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0775"/>
            <a:ext cx="3180180" cy="238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163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228600"/>
            <a:ext cx="8041440" cy="1087437"/>
          </a:xfrm>
        </p:spPr>
        <p:txBody>
          <a:bodyPr/>
          <a:lstStyle/>
          <a:p>
            <a:r>
              <a:rPr lang="en-US" dirty="0" smtClean="0"/>
              <a:t>Linnaeus’ 5 Kingdoms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573" y="1524000"/>
            <a:ext cx="7467600" cy="3951337"/>
          </a:xfrm>
        </p:spPr>
        <p:txBody>
          <a:bodyPr/>
          <a:lstStyle/>
          <a:p>
            <a:r>
              <a:rPr lang="en-US" sz="2800" b="1" dirty="0" smtClean="0"/>
              <a:t>Protista</a:t>
            </a:r>
            <a:endParaRPr lang="en-US" sz="2800" dirty="0" smtClean="0"/>
          </a:p>
          <a:p>
            <a:pPr lvl="1"/>
            <a:r>
              <a:rPr lang="en-US" sz="2800" dirty="0" smtClean="0"/>
              <a:t>Unicellular </a:t>
            </a:r>
          </a:p>
          <a:p>
            <a:pPr lvl="1"/>
            <a:r>
              <a:rPr lang="en-US" sz="2800" dirty="0" smtClean="0"/>
              <a:t>Eukaryotic (with a nucleus)</a:t>
            </a:r>
          </a:p>
          <a:p>
            <a:pPr marL="329184" lvl="1" indent="0">
              <a:buNone/>
            </a:pPr>
            <a:endParaRPr lang="en-US" dirty="0"/>
          </a:p>
        </p:txBody>
      </p:sp>
      <p:pic>
        <p:nvPicPr>
          <p:cNvPr id="2050" name="Picture 2" descr="http://creaturesgands.weebly.com/uploads/7/2/3/1/7231158/6889928.jpg?4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11" y="3430070"/>
            <a:ext cx="3297389" cy="25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lassificationofthekingdoms.weebly.com/uploads/1/7/4/4/17447255/261060555.jpg?2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95" y="1553645"/>
            <a:ext cx="271462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lassificationofthekingdoms.weebly.com/uploads/1/7/4/4/17447255/511094738.jpg?2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196" y="3667678"/>
            <a:ext cx="26479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516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58837"/>
          </a:xfrm>
        </p:spPr>
        <p:txBody>
          <a:bodyPr/>
          <a:lstStyle/>
          <a:p>
            <a:r>
              <a:rPr lang="en-US" dirty="0" smtClean="0"/>
              <a:t>Linnaeus’ 5 Kingdoms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7467600" cy="3951337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Fungi</a:t>
            </a:r>
          </a:p>
          <a:p>
            <a:pPr lvl="1"/>
            <a:r>
              <a:rPr lang="en-US" sz="2800" dirty="0" smtClean="0"/>
              <a:t>Multicellular</a:t>
            </a:r>
          </a:p>
          <a:p>
            <a:pPr lvl="1"/>
            <a:r>
              <a:rPr lang="en-US" sz="2800" dirty="0" smtClean="0"/>
              <a:t>Heterotrophic (consumers)</a:t>
            </a:r>
          </a:p>
          <a:p>
            <a:pPr lvl="1"/>
            <a:r>
              <a:rPr lang="en-US" sz="2800" dirty="0" smtClean="0"/>
              <a:t>Contain a cell wall</a:t>
            </a:r>
            <a:endParaRPr lang="en-US" sz="2800" dirty="0"/>
          </a:p>
        </p:txBody>
      </p:sp>
      <p:pic>
        <p:nvPicPr>
          <p:cNvPr id="3074" name="Picture 2" descr="http://www.jigzone.com/p/jz/jzC/Fun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05000"/>
            <a:ext cx="3302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dn.images.express.co.uk/img/dynamic/13/590x/Honey-Fungus,-Gardening,--4437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94" y="3962400"/>
            <a:ext cx="4267200" cy="253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04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304800"/>
            <a:ext cx="8041440" cy="1163637"/>
          </a:xfrm>
        </p:spPr>
        <p:txBody>
          <a:bodyPr/>
          <a:lstStyle/>
          <a:p>
            <a:r>
              <a:rPr lang="en-US" dirty="0" smtClean="0"/>
              <a:t>Linnaeus’ 5 Kingdoms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7467600" cy="3951337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Plantae</a:t>
            </a:r>
          </a:p>
          <a:p>
            <a:pPr lvl="1"/>
            <a:r>
              <a:rPr lang="en-US" sz="2800" dirty="0" smtClean="0"/>
              <a:t>Multicellular</a:t>
            </a:r>
          </a:p>
          <a:p>
            <a:pPr lvl="1"/>
            <a:r>
              <a:rPr lang="en-US" sz="2800" dirty="0" smtClean="0"/>
              <a:t>Autotrophic</a:t>
            </a:r>
          </a:p>
          <a:p>
            <a:pPr lvl="1"/>
            <a:r>
              <a:rPr lang="en-US" sz="2800" dirty="0" smtClean="0"/>
              <a:t>Containing a cell wall</a:t>
            </a:r>
            <a:endParaRPr lang="en-US" sz="2800" dirty="0"/>
          </a:p>
        </p:txBody>
      </p:sp>
      <p:pic>
        <p:nvPicPr>
          <p:cNvPr id="4098" name="Picture 2" descr="http://www.discoverlife.org/nh/tx/Plantae/images/links/Polystichum_acrostichoides,I_JP49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5" y="3962400"/>
            <a:ext cx="2559272" cy="255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treenames.net/ti/sequoiadendron/Sentinel_Tree_Giant_Redwood_Sequoiadendron_giganteum5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58" y="1468437"/>
            <a:ext cx="2662992" cy="471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272" y="4114800"/>
            <a:ext cx="3377600" cy="225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9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304800"/>
            <a:ext cx="8041440" cy="1442674"/>
          </a:xfrm>
        </p:spPr>
        <p:txBody>
          <a:bodyPr/>
          <a:lstStyle/>
          <a:p>
            <a:r>
              <a:rPr lang="en-US" dirty="0" smtClean="0"/>
              <a:t>Linnaeus’ 5 Kingdoms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7467600" cy="3951337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Animalia</a:t>
            </a:r>
          </a:p>
          <a:p>
            <a:pPr lvl="1"/>
            <a:r>
              <a:rPr lang="en-US" sz="2800" dirty="0" smtClean="0"/>
              <a:t>Multicellular</a:t>
            </a:r>
          </a:p>
          <a:p>
            <a:pPr lvl="1"/>
            <a:r>
              <a:rPr lang="en-US" sz="2800" dirty="0" smtClean="0"/>
              <a:t>Heterotrophic</a:t>
            </a:r>
          </a:p>
          <a:p>
            <a:pPr lvl="1"/>
            <a:r>
              <a:rPr lang="en-US" sz="2800" dirty="0" smtClean="0"/>
              <a:t>No cell wall</a:t>
            </a:r>
            <a:endParaRPr lang="en-US" sz="2800" dirty="0"/>
          </a:p>
        </p:txBody>
      </p:sp>
      <p:pic>
        <p:nvPicPr>
          <p:cNvPr id="5122" name="Picture 2" descr="http://factfile.org/wp-content/uploads/2015/02/Animalia-Pa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62400"/>
            <a:ext cx="3505200" cy="232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hope.edu/student/life/animalia/img/tur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85" y="1447800"/>
            <a:ext cx="3191117" cy="239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heyanneslifeproject.weebly.com/uploads/1/0/1/8/10188800/142080175.jpg?13252020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51478"/>
            <a:ext cx="205740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7749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TC101790492[[fn=Sketchbook]]</Template>
  <TotalTime>231</TotalTime>
  <Words>589</Words>
  <Application>Microsoft Office PowerPoint</Application>
  <PresentationFormat>On-screen Show (4:3)</PresentationFormat>
  <Paragraphs>159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Bradley Hand ITC TT-Bold</vt:lpstr>
      <vt:lpstr>Cambria</vt:lpstr>
      <vt:lpstr>High Tower Text</vt:lpstr>
      <vt:lpstr>Rage Italic</vt:lpstr>
      <vt:lpstr>Wingdings</vt:lpstr>
      <vt:lpstr>Sketchbook</vt:lpstr>
      <vt:lpstr>Classifying Life’s Diversity</vt:lpstr>
      <vt:lpstr>Field of Study</vt:lpstr>
      <vt:lpstr>History</vt:lpstr>
      <vt:lpstr>History</vt:lpstr>
      <vt:lpstr>Linnaeus’ 5 Kingdoms</vt:lpstr>
      <vt:lpstr>Linnaeus’ 5 Kingdoms</vt:lpstr>
      <vt:lpstr>Linnaeus’ 5 Kingdoms</vt:lpstr>
      <vt:lpstr>Linnaeus’ 5 Kingdoms</vt:lpstr>
      <vt:lpstr>Linnaeus’ 5 Kingdoms</vt:lpstr>
      <vt:lpstr>Scientific Naming</vt:lpstr>
      <vt:lpstr>Scientific Naming</vt:lpstr>
      <vt:lpstr>Scientific Naming</vt:lpstr>
      <vt:lpstr>Classification Categories</vt:lpstr>
      <vt:lpstr>Classification Categories</vt:lpstr>
      <vt:lpstr>Classification Categories</vt:lpstr>
      <vt:lpstr>PowerPoint Presentation</vt:lpstr>
      <vt:lpstr>How do we classify?</vt:lpstr>
      <vt:lpstr>How do we classify?</vt:lpstr>
      <vt:lpstr>Cladistics</vt:lpstr>
      <vt:lpstr>Cladistics</vt:lpstr>
      <vt:lpstr>Organism Identification</vt:lpstr>
      <vt:lpstr>Organism Identification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Classifying Life’s Diversity</dc:title>
  <dc:creator>Roger</dc:creator>
  <cp:lastModifiedBy>Leslie Lambert</cp:lastModifiedBy>
  <cp:revision>18</cp:revision>
  <dcterms:created xsi:type="dcterms:W3CDTF">2014-03-10T17:29:19Z</dcterms:created>
  <dcterms:modified xsi:type="dcterms:W3CDTF">2016-01-27T20:15:18Z</dcterms:modified>
</cp:coreProperties>
</file>