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Interactions &amp; Population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2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427482" cy="3318936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/>
              <a:t>Rapid Life-history</a:t>
            </a:r>
            <a:endParaRPr lang="en-US" sz="3200" dirty="0" smtClean="0"/>
          </a:p>
          <a:p>
            <a:pPr lvl="1"/>
            <a:r>
              <a:rPr lang="en-US" sz="2800" dirty="0" smtClean="0"/>
              <a:t>Population size changes quickly and often</a:t>
            </a:r>
          </a:p>
          <a:p>
            <a:pPr lvl="1"/>
            <a:r>
              <a:rPr lang="en-US" sz="2800" dirty="0" smtClean="0"/>
              <a:t>Organisms have small body sizes, mature rapidly, reproduce early and have a short life span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932" y="2131263"/>
            <a:ext cx="3998666" cy="2247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5393" y="4604799"/>
            <a:ext cx="509226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Males live less than 10 days, Females can live up to 8 weeks.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Mature females can lay up to 300 eggs every 3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4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301358" cy="331893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Slow Life-history</a:t>
            </a:r>
          </a:p>
          <a:p>
            <a:pPr lvl="1"/>
            <a:r>
              <a:rPr lang="en-US" sz="2800" dirty="0" smtClean="0"/>
              <a:t>Maintain population size near carrying capacity</a:t>
            </a:r>
          </a:p>
          <a:p>
            <a:pPr lvl="1"/>
            <a:r>
              <a:rPr lang="en-US" sz="2800" dirty="0" smtClean="0"/>
              <a:t>Organisms have large bodies, mature and reproduce slowly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252" y="2057750"/>
            <a:ext cx="5089142" cy="2859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8252" y="5139559"/>
            <a:ext cx="5246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Can live up to 70 years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Gestation period from 18-22 months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6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Population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50" y="2556931"/>
            <a:ext cx="5578365" cy="3318936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Predation</a:t>
            </a:r>
          </a:p>
          <a:p>
            <a:pPr lvl="1"/>
            <a:r>
              <a:rPr lang="en-US" sz="2800" dirty="0" smtClean="0"/>
              <a:t>Predator-prey relationships cause frequent population changes</a:t>
            </a:r>
          </a:p>
          <a:p>
            <a:pPr lvl="1"/>
            <a:r>
              <a:rPr lang="en-US" sz="2800" dirty="0" smtClean="0"/>
              <a:t>Healthy predation encourages natural selection in prey populations and maintains appropriate population sizes within the habitat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3085831"/>
            <a:ext cx="5155324" cy="23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Population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86" y="2556931"/>
            <a:ext cx="5833241" cy="36231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Competition</a:t>
            </a:r>
          </a:p>
          <a:p>
            <a:pPr lvl="1"/>
            <a:r>
              <a:rPr lang="en-US" sz="2800" dirty="0" smtClean="0"/>
              <a:t>Increases with population size</a:t>
            </a:r>
          </a:p>
          <a:p>
            <a:pPr lvl="1"/>
            <a:r>
              <a:rPr lang="en-US" sz="2800" dirty="0" smtClean="0"/>
              <a:t>Encourages natural selection</a:t>
            </a:r>
          </a:p>
          <a:p>
            <a:pPr lvl="1"/>
            <a:r>
              <a:rPr lang="en-US" sz="2800" dirty="0" smtClean="0"/>
              <a:t>Prevents negative consequences of large populations such as crowding and stress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206" y="2764084"/>
            <a:ext cx="4969536" cy="290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5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932" y="2479659"/>
            <a:ext cx="5531068" cy="331893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Demography</a:t>
            </a:r>
            <a:r>
              <a:rPr lang="en-US" sz="3200" dirty="0" smtClean="0"/>
              <a:t> is the study of population growth characteristics</a:t>
            </a:r>
          </a:p>
          <a:p>
            <a:pPr lvl="1"/>
            <a:r>
              <a:rPr lang="en-US" sz="2800" dirty="0" smtClean="0"/>
              <a:t>Considers factors like: geographic distribution, population density and growth rates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293" y="2923505"/>
            <a:ext cx="6033015" cy="255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0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Population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295401" y="2556931"/>
            <a:ext cx="5065484" cy="356053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The human population remained relatively stable until approximately 500 years ago</a:t>
            </a:r>
          </a:p>
          <a:p>
            <a:pPr eaLnBrk="1" hangingPunct="1"/>
            <a:r>
              <a:rPr lang="en-US" altLang="en-US" dirty="0" smtClean="0"/>
              <a:t>Advances in medicine, agriculture and technology have increased humans rate of </a:t>
            </a:r>
            <a:r>
              <a:rPr lang="en-US" altLang="en-US" dirty="0" smtClean="0"/>
              <a:t>survival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Today the human population is above 6 billion and still </a:t>
            </a:r>
            <a:r>
              <a:rPr lang="en-US" altLang="en-US" dirty="0" smtClean="0"/>
              <a:t>growing exponentially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885" y="2859110"/>
            <a:ext cx="5220828" cy="24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2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2511380"/>
            <a:ext cx="10766738" cy="3528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four factors that can change population size are births, deaths, immigration and emigration</a:t>
            </a:r>
          </a:p>
          <a:p>
            <a:endParaRPr lang="en-US" dirty="0" smtClean="0"/>
          </a:p>
          <a:p>
            <a:r>
              <a:rPr lang="en-US" u="sng" dirty="0" smtClean="0"/>
              <a:t>Birth rate</a:t>
            </a:r>
            <a:r>
              <a:rPr lang="en-US" dirty="0" smtClean="0"/>
              <a:t>: number of organisms born into a population over a given period of time (usually a year)</a:t>
            </a:r>
          </a:p>
          <a:p>
            <a:endParaRPr lang="en-US" dirty="0" smtClean="0"/>
          </a:p>
          <a:p>
            <a:r>
              <a:rPr lang="en-US" u="sng" dirty="0" smtClean="0"/>
              <a:t>Death rate</a:t>
            </a:r>
            <a:r>
              <a:rPr lang="en-US" dirty="0" smtClean="0"/>
              <a:t>: number of organisms in a population that died over a given period of time (usually a year)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226111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Growth rate</a:t>
            </a:r>
            <a:r>
              <a:rPr lang="en-US" dirty="0" smtClean="0"/>
              <a:t>: the change in a population over a given period of time taking into account births, deaths, and migration numbers</a:t>
            </a:r>
          </a:p>
          <a:p>
            <a:pPr lvl="1"/>
            <a:r>
              <a:rPr lang="en-US" dirty="0" smtClean="0"/>
              <a:t>Growth rate = 0 (population size remains the same)</a:t>
            </a:r>
          </a:p>
          <a:p>
            <a:pPr lvl="1"/>
            <a:r>
              <a:rPr lang="en-US" dirty="0" smtClean="0"/>
              <a:t>Growth rate = + (population size increased)</a:t>
            </a:r>
          </a:p>
          <a:p>
            <a:pPr lvl="1"/>
            <a:r>
              <a:rPr lang="en-US" dirty="0" smtClean="0"/>
              <a:t>Growth rate = -- (population size decreased)</a:t>
            </a:r>
          </a:p>
          <a:p>
            <a:pPr lvl="1"/>
            <a:endParaRPr lang="en-US" dirty="0"/>
          </a:p>
          <a:p>
            <a:r>
              <a:rPr lang="en-US" dirty="0" smtClean="0"/>
              <a:t>As a population reaches carrying capacity, growth rate becomes closer to 0</a:t>
            </a:r>
          </a:p>
        </p:txBody>
      </p:sp>
    </p:spTree>
    <p:extLst>
      <p:ext uri="{BB962C8B-B14F-4D97-AF65-F5344CB8AC3E}">
        <p14:creationId xmlns:p14="http://schemas.microsoft.com/office/powerpoint/2010/main" val="3263566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54638" cy="3318936"/>
          </a:xfrm>
        </p:spPr>
        <p:txBody>
          <a:bodyPr/>
          <a:lstStyle/>
          <a:p>
            <a:r>
              <a:rPr lang="en-US" dirty="0" smtClean="0"/>
              <a:t>Sometimes demographers are interested in sub groups of a population such as gender and age. Information about these sub groups may be represented in a graph called an </a:t>
            </a:r>
            <a:r>
              <a:rPr lang="en-US" u="sng" dirty="0" smtClean="0"/>
              <a:t>age structure diagram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274" y="2497137"/>
            <a:ext cx="36004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42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976610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Information about gender and age can help scientists predict future growth of the population.</a:t>
            </a:r>
          </a:p>
          <a:p>
            <a:r>
              <a:rPr lang="en-US" dirty="0" smtClean="0"/>
              <a:t>Demographers may focus on females within their reproductive age range to determine the </a:t>
            </a:r>
            <a:r>
              <a:rPr lang="en-US" u="sng" dirty="0" smtClean="0"/>
              <a:t>fertility</a:t>
            </a:r>
            <a:r>
              <a:rPr lang="en-US" dirty="0" smtClean="0"/>
              <a:t> of the population which predicts the average number of children born to women in their child-bearing years.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679" y="2691684"/>
            <a:ext cx="5370827" cy="28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32433" cy="3318936"/>
          </a:xfrm>
        </p:spPr>
        <p:txBody>
          <a:bodyPr>
            <a:normAutofit lnSpcReduction="10000"/>
          </a:bodyPr>
          <a:lstStyle/>
          <a:p>
            <a:r>
              <a:rPr lang="en-US" sz="2800" u="sng" dirty="0"/>
              <a:t>Symbiosis</a:t>
            </a:r>
            <a:r>
              <a:rPr lang="en-US" sz="2800" dirty="0"/>
              <a:t>: a relationship where two organisms live closely </a:t>
            </a:r>
            <a:r>
              <a:rPr lang="en-US" sz="2800" dirty="0" smtClean="0"/>
              <a:t>together</a:t>
            </a:r>
            <a:endParaRPr lang="en-US" sz="2800" dirty="0"/>
          </a:p>
          <a:p>
            <a:pPr lvl="1"/>
            <a:r>
              <a:rPr lang="en-US" sz="2400" dirty="0" smtClean="0"/>
              <a:t>Can take on many different forms including competition, predation, or other interactions that benefit or harm other species involved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56932"/>
            <a:ext cx="4641680" cy="348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49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Statistics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947" y="2629762"/>
            <a:ext cx="8233424" cy="393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08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349" y="571315"/>
            <a:ext cx="9601196" cy="1303867"/>
          </a:xfrm>
        </p:spPr>
        <p:txBody>
          <a:bodyPr/>
          <a:lstStyle/>
          <a:p>
            <a:r>
              <a:rPr lang="en-US" dirty="0" smtClean="0"/>
              <a:t>Population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2556932"/>
            <a:ext cx="5409127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While age structure diagrams can predict population growth based on fertility and life expectancy, it does not take into account mobility influenced by migration patterns.</a:t>
            </a:r>
          </a:p>
          <a:p>
            <a:endParaRPr lang="en-US" dirty="0"/>
          </a:p>
          <a:p>
            <a:r>
              <a:rPr lang="en-US" u="sng" dirty="0" smtClean="0"/>
              <a:t>Migration</a:t>
            </a:r>
            <a:r>
              <a:rPr lang="en-US" dirty="0" smtClean="0"/>
              <a:t>: is the movement of individuals into or out of a population.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516" y="2540129"/>
            <a:ext cx="5002045" cy="333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2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559" y="2285999"/>
            <a:ext cx="10862441" cy="4004441"/>
          </a:xfrm>
        </p:spPr>
        <p:txBody>
          <a:bodyPr>
            <a:normAutofit fontScale="62500" lnSpcReduction="20000"/>
          </a:bodyPr>
          <a:lstStyle/>
          <a:p>
            <a:pPr marL="274320" indent="-274320" algn="ctr">
              <a:spcAft>
                <a:spcPts val="0"/>
              </a:spcAft>
              <a:buNone/>
              <a:defRPr/>
            </a:pPr>
            <a:endParaRPr lang="en-US" sz="4500" u="sng" dirty="0"/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4500" u="sng" dirty="0"/>
              <a:t>Mutualism</a:t>
            </a:r>
            <a:r>
              <a:rPr lang="en-US" sz="4500" dirty="0"/>
              <a:t>: relationship where both species benefit</a:t>
            </a:r>
          </a:p>
          <a:p>
            <a:pPr marL="514350" indent="-514350" algn="ctr">
              <a:spcAft>
                <a:spcPts val="0"/>
              </a:spcAft>
              <a:buNone/>
              <a:defRPr/>
            </a:pPr>
            <a:r>
              <a:rPr lang="en-US" sz="4500" dirty="0"/>
              <a:t>(ex: flowers and insects)</a:t>
            </a:r>
          </a:p>
          <a:p>
            <a:pPr marL="514350" indent="-514350" algn="ctr">
              <a:spcAft>
                <a:spcPts val="0"/>
              </a:spcAft>
              <a:buNone/>
              <a:defRPr/>
            </a:pPr>
            <a:endParaRPr lang="en-US" sz="4500" dirty="0"/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en-US" sz="4500" u="sng" dirty="0"/>
              <a:t>Commensalism</a:t>
            </a:r>
            <a:r>
              <a:rPr lang="en-US" sz="4500" dirty="0"/>
              <a:t>: one member benefits and the other is neither helped nor harmed (ex: barnacles)</a:t>
            </a:r>
          </a:p>
          <a:p>
            <a:pPr marL="514350" indent="-514350" algn="ctr">
              <a:spcAft>
                <a:spcPts val="0"/>
              </a:spcAft>
              <a:buNone/>
              <a:defRPr/>
            </a:pPr>
            <a:endParaRPr lang="en-US" sz="4500" dirty="0"/>
          </a:p>
          <a:p>
            <a:pPr marL="514350" indent="-514350" algn="ctr">
              <a:spcAft>
                <a:spcPts val="0"/>
              </a:spcAft>
              <a:buNone/>
              <a:defRPr/>
            </a:pPr>
            <a:r>
              <a:rPr lang="en-US" sz="4500" u="sng" dirty="0" smtClean="0"/>
              <a:t>Parasitism</a:t>
            </a:r>
            <a:r>
              <a:rPr lang="en-US" sz="4500" dirty="0"/>
              <a:t>: one member benefits and the other is harmed (ex: tapeworms)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7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16" y="2556932"/>
            <a:ext cx="10893973" cy="331893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Principles of </a:t>
            </a:r>
            <a:r>
              <a:rPr lang="en-US" sz="3200" b="1" dirty="0" smtClean="0"/>
              <a:t>Population Dynamics </a:t>
            </a:r>
            <a:r>
              <a:rPr lang="en-US" sz="3200" dirty="0" smtClean="0"/>
              <a:t>study the change in size of a population over time due to environmental factors that increase or decrease population size.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Change in population = (births-deaths) + (immigration-emigration)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0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u="sng" dirty="0" smtClean="0"/>
              <a:t>Exponential Growth</a:t>
            </a:r>
            <a:endParaRPr lang="en-US" altLang="en-US" sz="2800" dirty="0" smtClean="0"/>
          </a:p>
          <a:p>
            <a:pPr eaLnBrk="1" hangingPunct="1">
              <a:buFontTx/>
              <a:buChar char="-"/>
            </a:pPr>
            <a:r>
              <a:rPr lang="en-US" altLang="en-US" sz="2800" dirty="0" smtClean="0"/>
              <a:t>Reproduction occurs at a constant rate</a:t>
            </a:r>
          </a:p>
          <a:p>
            <a:pPr eaLnBrk="1" hangingPunct="1">
              <a:buFontTx/>
              <a:buChar char="-"/>
            </a:pPr>
            <a:r>
              <a:rPr lang="en-US" altLang="en-US" sz="2800" dirty="0" smtClean="0"/>
              <a:t>Growth is unlimited</a:t>
            </a:r>
          </a:p>
          <a:p>
            <a:pPr eaLnBrk="1" hangingPunct="1">
              <a:buFontTx/>
              <a:buChar char="-"/>
            </a:pPr>
            <a:r>
              <a:rPr lang="en-US" altLang="en-US" sz="2800" dirty="0" smtClean="0"/>
              <a:t>Forms a J-shaped curve</a:t>
            </a:r>
          </a:p>
          <a:p>
            <a:pPr eaLnBrk="1" hangingPunct="1">
              <a:buFontTx/>
              <a:buNone/>
            </a:pPr>
            <a:endParaRPr lang="en-US" altLang="en-US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929" y="2066910"/>
            <a:ext cx="2938527" cy="3670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309" y="4443306"/>
            <a:ext cx="2969009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567559" y="2538248"/>
            <a:ext cx="11004331" cy="378372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u="sng" dirty="0" smtClean="0"/>
              <a:t>Limiting Factors</a:t>
            </a:r>
            <a:r>
              <a:rPr lang="en-US" altLang="en-US" sz="3600" dirty="0" smtClean="0"/>
              <a:t>: factors that cause population growth to decrease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 smtClean="0"/>
              <a:t>Examples:</a:t>
            </a:r>
            <a:endParaRPr lang="en-US" altLang="en-US" sz="3200" dirty="0" smtClean="0"/>
          </a:p>
          <a:p>
            <a:pPr eaLnBrk="1" hangingPunct="1">
              <a:buFontTx/>
              <a:buChar char="-"/>
            </a:pPr>
            <a:r>
              <a:rPr lang="en-US" altLang="en-US" sz="3200" dirty="0" smtClean="0"/>
              <a:t>Amount of nutrients </a:t>
            </a:r>
          </a:p>
          <a:p>
            <a:pPr eaLnBrk="1" hangingPunct="1">
              <a:buFontTx/>
              <a:buNone/>
            </a:pPr>
            <a:r>
              <a:rPr lang="en-US" altLang="en-US" sz="3200" dirty="0" smtClean="0"/>
              <a:t>		(food, water, etc.)</a:t>
            </a:r>
          </a:p>
          <a:p>
            <a:pPr eaLnBrk="1" hangingPunct="1">
              <a:buFontTx/>
              <a:buChar char="-"/>
            </a:pPr>
            <a:r>
              <a:rPr lang="en-US" altLang="en-US" sz="3200" dirty="0" smtClean="0"/>
              <a:t>Competition</a:t>
            </a:r>
          </a:p>
          <a:p>
            <a:pPr eaLnBrk="1" hangingPunct="1">
              <a:buFontTx/>
              <a:buChar char="-"/>
            </a:pPr>
            <a:r>
              <a:rPr lang="en-US" altLang="en-US" sz="3200" dirty="0" smtClean="0"/>
              <a:t>Predation</a:t>
            </a:r>
          </a:p>
          <a:p>
            <a:pPr eaLnBrk="1" hangingPunct="1">
              <a:buFontTx/>
              <a:buChar char="-"/>
            </a:pPr>
            <a:r>
              <a:rPr lang="en-US" altLang="en-US" sz="3200" dirty="0" smtClean="0"/>
              <a:t>Disease (Parasitism)</a:t>
            </a:r>
          </a:p>
          <a:p>
            <a:pPr eaLnBrk="1" hangingPunct="1">
              <a:buFontTx/>
              <a:buChar char="-"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u="sng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143" y="3120424"/>
            <a:ext cx="3353091" cy="2225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210" y="3797390"/>
            <a:ext cx="3578662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85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u="sng" dirty="0" smtClean="0"/>
              <a:t>Density Dependent Factors</a:t>
            </a:r>
            <a:r>
              <a:rPr lang="en-US" altLang="en-US" dirty="0" smtClean="0"/>
              <a:t>: factors that depend on the number of organisms in a </a:t>
            </a:r>
            <a:r>
              <a:rPr lang="en-US" altLang="en-US" dirty="0" smtClean="0"/>
              <a:t>population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Examples: </a:t>
            </a: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competition</a:t>
            </a:r>
            <a:r>
              <a:rPr lang="en-US" altLang="en-US" dirty="0" smtClean="0"/>
              <a:t>, predation, </a:t>
            </a: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parasitism</a:t>
            </a:r>
            <a:r>
              <a:rPr lang="en-US" altLang="en-US" dirty="0" smtClean="0"/>
              <a:t>, resource availability</a:t>
            </a:r>
            <a:endParaRPr lang="en-US" altLang="en-US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728" y="3417115"/>
            <a:ext cx="5712447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8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u="sng" dirty="0" smtClean="0"/>
              <a:t>Density Independent Factors</a:t>
            </a:r>
            <a:r>
              <a:rPr lang="en-US" altLang="en-US" sz="2800" dirty="0" smtClean="0"/>
              <a:t>: factors that affect a population in the same way no matter what size the population </a:t>
            </a:r>
            <a:r>
              <a:rPr lang="en-US" altLang="en-US" sz="2800" dirty="0" smtClean="0"/>
              <a:t>is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Examples: 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Weather</a:t>
            </a:r>
            <a:r>
              <a:rPr lang="en-US" altLang="en-US" sz="2800" dirty="0" smtClean="0"/>
              <a:t>, Natural disasters, 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 smtClean="0"/>
              <a:t>Human </a:t>
            </a:r>
            <a:r>
              <a:rPr lang="en-US" altLang="en-US" sz="2800" dirty="0" smtClean="0"/>
              <a:t>activities</a:t>
            </a:r>
            <a:endParaRPr lang="en-US" altLang="en-US" sz="2800" u="sng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007" y="3415556"/>
            <a:ext cx="3657917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8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573" y="2556931"/>
            <a:ext cx="6038194" cy="381233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en-US" sz="2800" u="sng" dirty="0"/>
              <a:t>Logistic Growth</a:t>
            </a:r>
            <a:endParaRPr lang="en-US" altLang="en-US" sz="2800" dirty="0"/>
          </a:p>
          <a:p>
            <a:pPr>
              <a:buFontTx/>
              <a:buChar char="-"/>
            </a:pPr>
            <a:r>
              <a:rPr lang="en-US" altLang="en-US" sz="2800" dirty="0"/>
              <a:t>Growth slows as less resources become </a:t>
            </a:r>
            <a:r>
              <a:rPr lang="en-US" altLang="en-US" sz="2800" dirty="0" smtClean="0"/>
              <a:t>available</a:t>
            </a:r>
          </a:p>
          <a:p>
            <a:pPr>
              <a:buFontTx/>
              <a:buChar char="-"/>
            </a:pPr>
            <a:endParaRPr lang="en-US" altLang="en-US" sz="2800" dirty="0"/>
          </a:p>
          <a:p>
            <a:pPr>
              <a:buFontTx/>
              <a:buChar char="-"/>
            </a:pPr>
            <a:r>
              <a:rPr lang="en-US" altLang="en-US" sz="2800" u="sng" dirty="0"/>
              <a:t>Carrying capacity</a:t>
            </a:r>
            <a:r>
              <a:rPr lang="en-US" altLang="en-US" sz="2800" dirty="0"/>
              <a:t>: maximum number of organisms the ecosystem can hold</a:t>
            </a:r>
            <a:endParaRPr lang="en-US" altLang="en-US" sz="2800" u="sng" dirty="0"/>
          </a:p>
          <a:p>
            <a:pPr>
              <a:buFontTx/>
              <a:buChar char="-"/>
            </a:pPr>
            <a:r>
              <a:rPr lang="en-US" altLang="en-US" sz="2800" dirty="0"/>
              <a:t>Forms a S-shaped </a:t>
            </a:r>
          </a:p>
          <a:p>
            <a:pPr>
              <a:buNone/>
            </a:pPr>
            <a:r>
              <a:rPr lang="en-US" altLang="en-US" sz="2800" dirty="0"/>
              <a:t>	curve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801" y="2866467"/>
            <a:ext cx="4419983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82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</TotalTime>
  <Words>698</Words>
  <Application>Microsoft Office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Garamond</vt:lpstr>
      <vt:lpstr>Wingdings</vt:lpstr>
      <vt:lpstr>Organic</vt:lpstr>
      <vt:lpstr>Community Interactions &amp; Population Dynamics</vt:lpstr>
      <vt:lpstr>Community Interactions</vt:lpstr>
      <vt:lpstr>Types of Symbiosis</vt:lpstr>
      <vt:lpstr>Population Dynamics</vt:lpstr>
      <vt:lpstr>Population Dynamics</vt:lpstr>
      <vt:lpstr>Population Dynamics</vt:lpstr>
      <vt:lpstr>Population Dynamics</vt:lpstr>
      <vt:lpstr>Population Dynamics</vt:lpstr>
      <vt:lpstr>Population Dynamics</vt:lpstr>
      <vt:lpstr>Types of Population Growth</vt:lpstr>
      <vt:lpstr>Types of Population Growth</vt:lpstr>
      <vt:lpstr>Limits to Population Size</vt:lpstr>
      <vt:lpstr>Limits to Population Size</vt:lpstr>
      <vt:lpstr>Human Population</vt:lpstr>
      <vt:lpstr>Human Population</vt:lpstr>
      <vt:lpstr>Population Statistics</vt:lpstr>
      <vt:lpstr>Population Statistics</vt:lpstr>
      <vt:lpstr>Population Statistics</vt:lpstr>
      <vt:lpstr>Population Statistics</vt:lpstr>
      <vt:lpstr>Population Statistics</vt:lpstr>
      <vt:lpstr>Population Statistics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Interactions &amp; Population Dynamics</dc:title>
  <dc:creator>Leslie Lambert</dc:creator>
  <cp:lastModifiedBy>Leslie Lambert</cp:lastModifiedBy>
  <cp:revision>17</cp:revision>
  <dcterms:created xsi:type="dcterms:W3CDTF">2017-05-22T14:00:29Z</dcterms:created>
  <dcterms:modified xsi:type="dcterms:W3CDTF">2017-05-22T18:23:22Z</dcterms:modified>
</cp:coreProperties>
</file>