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9"/>
  </p:notesMasterIdLst>
  <p:sldIdLst>
    <p:sldId id="256" r:id="rId2"/>
    <p:sldId id="303" r:id="rId3"/>
    <p:sldId id="299" r:id="rId4"/>
    <p:sldId id="300" r:id="rId5"/>
    <p:sldId id="257" r:id="rId6"/>
    <p:sldId id="258" r:id="rId7"/>
    <p:sldId id="259" r:id="rId8"/>
    <p:sldId id="264" r:id="rId9"/>
    <p:sldId id="260" r:id="rId10"/>
    <p:sldId id="261" r:id="rId11"/>
    <p:sldId id="262" r:id="rId12"/>
    <p:sldId id="268" r:id="rId13"/>
    <p:sldId id="263" r:id="rId14"/>
    <p:sldId id="265" r:id="rId15"/>
    <p:sldId id="266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8" r:id="rId25"/>
    <p:sldId id="277" r:id="rId26"/>
    <p:sldId id="279" r:id="rId27"/>
    <p:sldId id="280" r:id="rId28"/>
    <p:sldId id="281" r:id="rId29"/>
    <p:sldId id="282" r:id="rId30"/>
    <p:sldId id="283" r:id="rId31"/>
    <p:sldId id="291" r:id="rId32"/>
    <p:sldId id="284" r:id="rId33"/>
    <p:sldId id="285" r:id="rId34"/>
    <p:sldId id="286" r:id="rId35"/>
    <p:sldId id="292" r:id="rId36"/>
    <p:sldId id="287" r:id="rId37"/>
    <p:sldId id="288" r:id="rId38"/>
    <p:sldId id="289" r:id="rId39"/>
    <p:sldId id="290" r:id="rId40"/>
    <p:sldId id="301" r:id="rId41"/>
    <p:sldId id="293" r:id="rId42"/>
    <p:sldId id="294" r:id="rId43"/>
    <p:sldId id="295" r:id="rId44"/>
    <p:sldId id="302" r:id="rId45"/>
    <p:sldId id="298" r:id="rId46"/>
    <p:sldId id="296" r:id="rId47"/>
    <p:sldId id="297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CA881-C9CD-47D2-A746-E8487441245A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C7BA8-9B2F-4BC5-9C89-C44F73022F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750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Seriously</a:t>
            </a:r>
            <a:r>
              <a:rPr lang="en-US" baseline="0" dirty="0" smtClean="0"/>
              <a:t> though, some other examples would be blue eyes, genetic disorders </a:t>
            </a:r>
            <a:r>
              <a:rPr lang="en-US" baseline="0" smtClean="0"/>
              <a:t>like sickle-cell.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7BA8-9B2F-4BC5-9C89-C44F73022F1D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214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Often these types of mutations if in body</a:t>
            </a:r>
            <a:r>
              <a:rPr lang="en-US" baseline="0" dirty="0" smtClean="0"/>
              <a:t> cells cause cancer, and if in sex cells can cause birth defects.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7BA8-9B2F-4BC5-9C89-C44F73022F1D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34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AE672A6-F542-491D-9507-B8A3F7CC85DD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4698E90-BADB-4C4A-BEE2-75EF0415FD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E672A6-F542-491D-9507-B8A3F7CC85DD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98E90-BADB-4C4A-BEE2-75EF0415FD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E672A6-F542-491D-9507-B8A3F7CC85DD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98E90-BADB-4C4A-BEE2-75EF0415FD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E672A6-F542-491D-9507-B8A3F7CC85DD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98E90-BADB-4C4A-BEE2-75EF0415FD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E672A6-F542-491D-9507-B8A3F7CC85DD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98E90-BADB-4C4A-BEE2-75EF0415FD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E672A6-F542-491D-9507-B8A3F7CC85DD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98E90-BADB-4C4A-BEE2-75EF0415FD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E672A6-F542-491D-9507-B8A3F7CC85DD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98E90-BADB-4C4A-BEE2-75EF0415FD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E672A6-F542-491D-9507-B8A3F7CC85DD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98E90-BADB-4C4A-BEE2-75EF0415FD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E672A6-F542-491D-9507-B8A3F7CC85DD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98E90-BADB-4C4A-BEE2-75EF0415FD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AE672A6-F542-491D-9507-B8A3F7CC85DD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98E90-BADB-4C4A-BEE2-75EF0415FD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AE672A6-F542-491D-9507-B8A3F7CC85DD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4698E90-BADB-4C4A-BEE2-75EF0415FD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AE672A6-F542-491D-9507-B8A3F7CC85DD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4698E90-BADB-4C4A-BEE2-75EF0415FD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DNA &amp; Protein Synthesis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/>
              <a:t>Chargaff’s rule states that the DNA of any organism must contain equal amounts of </a:t>
            </a:r>
          </a:p>
          <a:p>
            <a:pPr lvl="0">
              <a:buNone/>
            </a:pPr>
            <a:r>
              <a:rPr lang="en-US" sz="4000" dirty="0" smtClean="0"/>
              <a:t>		</a:t>
            </a:r>
            <a:r>
              <a:rPr lang="en-US" sz="4000" dirty="0" smtClean="0">
                <a:solidFill>
                  <a:srgbClr val="FF0000"/>
                </a:solidFill>
              </a:rPr>
              <a:t>A &amp; T</a:t>
            </a:r>
            <a:r>
              <a:rPr lang="en-US" sz="4000" dirty="0" smtClean="0"/>
              <a:t>		and		</a:t>
            </a:r>
            <a:r>
              <a:rPr lang="en-US" sz="4000" dirty="0" smtClean="0">
                <a:solidFill>
                  <a:srgbClr val="FF0000"/>
                </a:solidFill>
              </a:rPr>
              <a:t>C &amp; G</a:t>
            </a:r>
          </a:p>
          <a:p>
            <a:pPr>
              <a:buNone/>
            </a:pPr>
            <a:r>
              <a:rPr lang="en-US" sz="3800" i="1" u="sng" dirty="0" smtClean="0"/>
              <a:t>Ex</a:t>
            </a:r>
            <a:r>
              <a:rPr lang="en-US" sz="3800" dirty="0" smtClean="0"/>
              <a:t>: If a strand of DNA is 15% G, how much of the DNA is made of A, C, and T?</a:t>
            </a:r>
          </a:p>
          <a:p>
            <a:pPr>
              <a:buNone/>
            </a:pPr>
            <a:r>
              <a:rPr lang="en-US" sz="4000" dirty="0" smtClean="0"/>
              <a:t>		15% G = </a:t>
            </a:r>
            <a:r>
              <a:rPr lang="en-US" sz="4000" dirty="0" smtClean="0">
                <a:solidFill>
                  <a:srgbClr val="FF0000"/>
                </a:solidFill>
              </a:rPr>
              <a:t>15%</a:t>
            </a:r>
            <a:r>
              <a:rPr lang="en-US" sz="4000" dirty="0" smtClean="0"/>
              <a:t> C	</a:t>
            </a:r>
            <a:r>
              <a:rPr lang="en-US" sz="4000" dirty="0" smtClean="0">
                <a:sym typeface="Wingdings" pitchFamily="2" charset="2"/>
              </a:rPr>
              <a:t> total 30%</a:t>
            </a:r>
          </a:p>
          <a:p>
            <a:pPr>
              <a:buNone/>
            </a:pPr>
            <a:r>
              <a:rPr lang="en-US" sz="4000" dirty="0" smtClean="0">
                <a:sym typeface="Wingdings" pitchFamily="2" charset="2"/>
              </a:rPr>
              <a:t>		70% left  A &amp; T = </a:t>
            </a:r>
            <a:r>
              <a:rPr lang="en-US" sz="4000" dirty="0" smtClean="0">
                <a:solidFill>
                  <a:srgbClr val="FF0000"/>
                </a:solidFill>
                <a:sym typeface="Wingdings" pitchFamily="2" charset="2"/>
              </a:rPr>
              <a:t>35%</a:t>
            </a:r>
            <a:r>
              <a:rPr lang="en-US" sz="4000" dirty="0" smtClean="0">
                <a:sym typeface="Wingdings" pitchFamily="2" charset="2"/>
              </a:rPr>
              <a:t> each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DNA Structure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6-05-DoubleHelix-L.jpg"/>
          <p:cNvPicPr>
            <a:picLocks noChangeAspect="1"/>
          </p:cNvPicPr>
          <p:nvPr/>
        </p:nvPicPr>
        <p:blipFill>
          <a:blip r:embed="rId2" cstate="print"/>
          <a:srcRect r="71667"/>
          <a:stretch>
            <a:fillRect/>
          </a:stretch>
        </p:blipFill>
        <p:spPr>
          <a:xfrm>
            <a:off x="6248400" y="762000"/>
            <a:ext cx="2895600" cy="5786942"/>
          </a:xfrm>
          <a:prstGeom prst="rect">
            <a:avLst/>
          </a:prstGeom>
        </p:spPr>
      </p:pic>
      <p:pic>
        <p:nvPicPr>
          <p:cNvPr id="4" name="Picture 3" descr="16-00-WatsonCri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3962400"/>
            <a:ext cx="3012440" cy="30480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14400"/>
            <a:ext cx="6477000" cy="594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Watson &amp; Crick determined the shape of the DNA molecule was a twisted ladder, or a </a:t>
            </a:r>
            <a:r>
              <a:rPr lang="en-US" sz="4000" dirty="0" smtClean="0">
                <a:solidFill>
                  <a:srgbClr val="FF0000"/>
                </a:solidFill>
              </a:rPr>
              <a:t>double helix</a:t>
            </a:r>
          </a:p>
          <a:p>
            <a:pPr lvl="0"/>
            <a:endParaRPr lang="en-US" sz="4000" dirty="0" smtClean="0"/>
          </a:p>
          <a:p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DNA Structure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6-04-FranklinXra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2743200"/>
            <a:ext cx="5943600" cy="351923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R. Franklin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3716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u="sng" dirty="0" smtClean="0"/>
              <a:t>Rosalind Franklin (1950’s):</a:t>
            </a:r>
            <a:r>
              <a:rPr lang="en-US" sz="2400" dirty="0" smtClean="0"/>
              <a:t> studied DNA using a technique called x-ray diffraction.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Her work was key to Watson &amp; Cricks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6-12-AntiparallelStrand-L.gif"/>
          <p:cNvPicPr>
            <a:picLocks noChangeAspect="1"/>
          </p:cNvPicPr>
          <p:nvPr/>
        </p:nvPicPr>
        <p:blipFill>
          <a:blip r:embed="rId2" cstate="print"/>
          <a:srcRect l="37200" t="40200" b="8667"/>
          <a:stretch>
            <a:fillRect/>
          </a:stretch>
        </p:blipFill>
        <p:spPr>
          <a:xfrm>
            <a:off x="0" y="1447800"/>
            <a:ext cx="3450980" cy="44958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0" y="914400"/>
            <a:ext cx="6096000" cy="5943600"/>
          </a:xfrm>
        </p:spPr>
        <p:txBody>
          <a:bodyPr>
            <a:normAutofit lnSpcReduction="10000"/>
          </a:bodyPr>
          <a:lstStyle/>
          <a:p>
            <a:pPr lvl="0">
              <a:spcAft>
                <a:spcPts val="1200"/>
              </a:spcAft>
            </a:pPr>
            <a:r>
              <a:rPr lang="en-US" sz="4000" dirty="0" smtClean="0"/>
              <a:t>The sides of the ladder are made of </a:t>
            </a:r>
            <a:r>
              <a:rPr lang="en-US" sz="4000" dirty="0" smtClean="0">
                <a:solidFill>
                  <a:srgbClr val="FF0000"/>
                </a:solidFill>
              </a:rPr>
              <a:t>sugars</a:t>
            </a:r>
            <a:r>
              <a:rPr lang="en-US" sz="4000" dirty="0" smtClean="0"/>
              <a:t> and </a:t>
            </a:r>
            <a:r>
              <a:rPr lang="en-US" sz="4000" dirty="0" smtClean="0">
                <a:solidFill>
                  <a:srgbClr val="FF0000"/>
                </a:solidFill>
              </a:rPr>
              <a:t>phosphates</a:t>
            </a:r>
            <a:r>
              <a:rPr lang="en-US" sz="4000" dirty="0" smtClean="0"/>
              <a:t>, and are held together by </a:t>
            </a:r>
            <a:r>
              <a:rPr lang="en-US" sz="4000" dirty="0" smtClean="0">
                <a:solidFill>
                  <a:srgbClr val="FF0000"/>
                </a:solidFill>
              </a:rPr>
              <a:t>covalent</a:t>
            </a:r>
            <a:r>
              <a:rPr lang="en-US" sz="4000" dirty="0" smtClean="0"/>
              <a:t> bonds</a:t>
            </a:r>
          </a:p>
          <a:p>
            <a:pPr lvl="0"/>
            <a:r>
              <a:rPr lang="en-US" sz="4000" dirty="0" smtClean="0"/>
              <a:t>The rungs of the ladder are made of </a:t>
            </a:r>
            <a:r>
              <a:rPr lang="en-US" sz="4000" dirty="0" smtClean="0">
                <a:solidFill>
                  <a:srgbClr val="FF0000"/>
                </a:solidFill>
              </a:rPr>
              <a:t>nitrogen base pairs</a:t>
            </a:r>
            <a:r>
              <a:rPr lang="en-US" sz="4000" dirty="0" smtClean="0"/>
              <a:t>, and contain </a:t>
            </a:r>
            <a:r>
              <a:rPr lang="en-US" sz="4000" dirty="0" smtClean="0">
                <a:solidFill>
                  <a:srgbClr val="FF0000"/>
                </a:solidFill>
              </a:rPr>
              <a:t>hydrogen</a:t>
            </a:r>
            <a:r>
              <a:rPr lang="en-US" sz="4000" dirty="0" smtClean="0"/>
              <a:t> bonds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DNA Structure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DNA Replication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buNone/>
            </a:pPr>
            <a:r>
              <a:rPr lang="en-US" sz="4000" dirty="0" smtClean="0"/>
              <a:t>The copying of a DNA strand is called </a:t>
            </a:r>
            <a:r>
              <a:rPr lang="en-US" sz="4000" dirty="0" smtClean="0">
                <a:solidFill>
                  <a:srgbClr val="FF0000"/>
                </a:solidFill>
              </a:rPr>
              <a:t>replication</a:t>
            </a:r>
          </a:p>
          <a:p>
            <a:pPr>
              <a:spcAft>
                <a:spcPts val="2400"/>
              </a:spcAft>
              <a:buNone/>
            </a:pPr>
            <a:r>
              <a:rPr lang="en-US" sz="4000" b="1" dirty="0" smtClean="0"/>
              <a:t>When does copying of DNA occur?</a:t>
            </a:r>
          </a:p>
          <a:p>
            <a:pPr algn="ctr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Before cell division </a:t>
            </a:r>
          </a:p>
          <a:p>
            <a:pPr algn="ctr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(S phase of </a:t>
            </a:r>
            <a:r>
              <a:rPr lang="en-US" sz="4000" dirty="0" err="1" smtClean="0">
                <a:solidFill>
                  <a:srgbClr val="FF0000"/>
                </a:solidFill>
              </a:rPr>
              <a:t>interphase</a:t>
            </a:r>
            <a:r>
              <a:rPr lang="en-US" sz="4000" dirty="0" smtClean="0">
                <a:solidFill>
                  <a:srgbClr val="FF0000"/>
                </a:solidFill>
              </a:rPr>
              <a:t>)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DNA Replication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66800"/>
            <a:ext cx="8686800" cy="5791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There are multiple enzymes responsible for replication: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4000" dirty="0" err="1" smtClean="0">
                <a:solidFill>
                  <a:srgbClr val="FF0000"/>
                </a:solidFill>
              </a:rPr>
              <a:t>Helicase</a:t>
            </a:r>
            <a:r>
              <a:rPr lang="en-US" sz="4000" dirty="0" smtClean="0"/>
              <a:t> – breaks the hydrogen bonds between the 2 nucleotide strands</a:t>
            </a:r>
          </a:p>
          <a:p>
            <a:pPr marL="624078" indent="-514350">
              <a:buNone/>
            </a:pPr>
            <a:r>
              <a:rPr lang="en-US" sz="4000" dirty="0" smtClean="0"/>
              <a:t>	</a:t>
            </a:r>
            <a:r>
              <a:rPr lang="en-US" sz="4000" dirty="0" smtClean="0">
                <a:sym typeface="Wingdings" pitchFamily="2" charset="2"/>
              </a:rPr>
              <a:t> this </a:t>
            </a:r>
            <a:r>
              <a:rPr lang="en-US" sz="4000" dirty="0" smtClean="0">
                <a:solidFill>
                  <a:srgbClr val="FF0000"/>
                </a:solidFill>
                <a:sym typeface="Wingdings" pitchFamily="2" charset="2"/>
              </a:rPr>
              <a:t>uncoils</a:t>
            </a:r>
            <a:r>
              <a:rPr lang="en-US" sz="4000" dirty="0" smtClean="0">
                <a:sym typeface="Wingdings" pitchFamily="2" charset="2"/>
              </a:rPr>
              <a:t> &amp; </a:t>
            </a:r>
            <a:r>
              <a:rPr lang="en-US" sz="4000" dirty="0" smtClean="0">
                <a:solidFill>
                  <a:srgbClr val="FF0000"/>
                </a:solidFill>
                <a:sym typeface="Wingdings" pitchFamily="2" charset="2"/>
              </a:rPr>
              <a:t>unzips</a:t>
            </a:r>
            <a:r>
              <a:rPr lang="en-US" sz="4000" dirty="0" smtClean="0">
                <a:sym typeface="Wingdings" pitchFamily="2" charset="2"/>
              </a:rPr>
              <a:t> the DNA</a:t>
            </a:r>
          </a:p>
          <a:p>
            <a:pPr marL="624078" indent="-514350">
              <a:buNone/>
            </a:pPr>
            <a:r>
              <a:rPr lang="en-US" sz="4000" dirty="0" smtClean="0">
                <a:sym typeface="Wingdings" pitchFamily="2" charset="2"/>
              </a:rPr>
              <a:t>	 each strand is now a </a:t>
            </a:r>
            <a:r>
              <a:rPr lang="en-US" sz="4000" dirty="0" smtClean="0">
                <a:solidFill>
                  <a:srgbClr val="FF0000"/>
                </a:solidFill>
                <a:sym typeface="Wingdings" pitchFamily="2" charset="2"/>
              </a:rPr>
              <a:t>template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DNA Replication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6-07-DNAReplication-L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51000"/>
          <a:stretch>
            <a:fillRect/>
          </a:stretch>
        </p:blipFill>
        <p:spPr>
          <a:xfrm>
            <a:off x="1524000" y="852973"/>
            <a:ext cx="6705600" cy="581608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DNA Replication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410200"/>
          </a:xfrm>
        </p:spPr>
        <p:txBody>
          <a:bodyPr>
            <a:normAutofit/>
          </a:bodyPr>
          <a:lstStyle/>
          <a:p>
            <a:pPr marL="624078" indent="-514350">
              <a:buFont typeface="+mj-lt"/>
              <a:buAutoNum type="arabicPeriod" startAt="2"/>
            </a:pPr>
            <a:r>
              <a:rPr lang="en-US" sz="4000" dirty="0" smtClean="0">
                <a:solidFill>
                  <a:srgbClr val="FF0000"/>
                </a:solidFill>
              </a:rPr>
              <a:t>DNA Polymerase</a:t>
            </a:r>
            <a:r>
              <a:rPr lang="en-US" sz="4000" dirty="0" smtClean="0"/>
              <a:t> helps free nucleotide bases pair to the original strands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DNA Replication</a:t>
            </a:r>
            <a:endParaRPr lang="en-US" dirty="0"/>
          </a:p>
        </p:txBody>
      </p:sp>
      <p:pic>
        <p:nvPicPr>
          <p:cNvPr id="4" name="Picture 3" descr="16-07-DNAReplication-L3.gif"/>
          <p:cNvPicPr>
            <a:picLocks noChangeAspect="1"/>
          </p:cNvPicPr>
          <p:nvPr/>
        </p:nvPicPr>
        <p:blipFill>
          <a:blip r:embed="rId2" cstate="print"/>
          <a:srcRect r="26000"/>
          <a:stretch>
            <a:fillRect/>
          </a:stretch>
        </p:blipFill>
        <p:spPr>
          <a:xfrm>
            <a:off x="990600" y="3048000"/>
            <a:ext cx="7351955" cy="42224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016691"/>
          </a:xfrm>
        </p:spPr>
        <p:txBody>
          <a:bodyPr>
            <a:normAutofit/>
          </a:bodyPr>
          <a:lstStyle/>
          <a:p>
            <a:pPr marL="624078" indent="-514350">
              <a:buFont typeface="+mj-lt"/>
              <a:buAutoNum type="arabicPeriod" startAt="3"/>
            </a:pPr>
            <a:r>
              <a:rPr lang="en-US" sz="4000" dirty="0" smtClean="0">
                <a:solidFill>
                  <a:srgbClr val="FF0000"/>
                </a:solidFill>
              </a:rPr>
              <a:t>DNA </a:t>
            </a:r>
            <a:r>
              <a:rPr lang="en-US" sz="4000" dirty="0" err="1" smtClean="0">
                <a:solidFill>
                  <a:srgbClr val="FF0000"/>
                </a:solidFill>
              </a:rPr>
              <a:t>Ligase</a:t>
            </a:r>
            <a:r>
              <a:rPr lang="en-US" sz="4000" dirty="0" smtClean="0"/>
              <a:t> “glues” the new nucleotide strands together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DNA Replication</a:t>
            </a:r>
            <a:endParaRPr lang="en-US" dirty="0"/>
          </a:p>
        </p:txBody>
      </p:sp>
      <p:pic>
        <p:nvPicPr>
          <p:cNvPr id="4" name="Picture 3" descr="16-07-DNAReplication-L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5986" y="2286000"/>
            <a:ext cx="9299986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DNA is a type of organic compound called a </a:t>
            </a:r>
            <a:r>
              <a:rPr lang="en-US" dirty="0" smtClean="0">
                <a:solidFill>
                  <a:srgbClr val="FF0000"/>
                </a:solidFill>
              </a:rPr>
              <a:t>nucleic acid</a:t>
            </a:r>
          </a:p>
          <a:p>
            <a:endParaRPr lang="en-US" dirty="0"/>
          </a:p>
          <a:p>
            <a:r>
              <a:rPr lang="en-US" dirty="0" smtClean="0"/>
              <a:t>There are only two types of nucleic acids discovered so far: </a:t>
            </a:r>
            <a:r>
              <a:rPr lang="en-US" dirty="0" smtClean="0">
                <a:solidFill>
                  <a:srgbClr val="FF0000"/>
                </a:solidFill>
              </a:rPr>
              <a:t>DNA and RNA</a:t>
            </a:r>
          </a:p>
          <a:p>
            <a:endParaRPr lang="en-US" dirty="0"/>
          </a:p>
          <a:p>
            <a:r>
              <a:rPr lang="en-US" dirty="0" smtClean="0"/>
              <a:t>DNA stands for </a:t>
            </a:r>
            <a:r>
              <a:rPr lang="en-US" dirty="0" err="1" smtClean="0">
                <a:solidFill>
                  <a:srgbClr val="FF0000"/>
                </a:solidFill>
              </a:rPr>
              <a:t>DeoxyriboNucleic</a:t>
            </a:r>
            <a:r>
              <a:rPr lang="en-US" dirty="0" smtClean="0">
                <a:solidFill>
                  <a:srgbClr val="FF0000"/>
                </a:solidFill>
              </a:rPr>
              <a:t> Acid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DNA?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4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i="1" u="sng" dirty="0" smtClean="0"/>
              <a:t>Example problem:</a:t>
            </a:r>
            <a:r>
              <a:rPr lang="en-US" sz="4000" dirty="0" smtClean="0"/>
              <a:t>  Write the complementary strand produced by replication of the following DNA strand.</a:t>
            </a:r>
          </a:p>
          <a:p>
            <a:pPr algn="ctr">
              <a:buNone/>
            </a:pP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AATGCTAGCCGT</a:t>
            </a:r>
          </a:p>
          <a:p>
            <a:pPr algn="ctr">
              <a:buNone/>
            </a:pPr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TTACGATCGGCA</a:t>
            </a:r>
            <a:endParaRPr lang="en-US" sz="4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DNA Replication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90600"/>
            <a:ext cx="6477000" cy="586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Each new DNA molecule is made of one old side and one new side</a:t>
            </a:r>
          </a:p>
          <a:p>
            <a:pPr>
              <a:buNone/>
            </a:pPr>
            <a:r>
              <a:rPr lang="en-US" sz="4000" dirty="0" smtClean="0"/>
              <a:t>	</a:t>
            </a:r>
            <a:r>
              <a:rPr lang="en-US" sz="4000" dirty="0" smtClean="0">
                <a:sym typeface="Wingdings" pitchFamily="2" charset="2"/>
              </a:rPr>
              <a:t> this is called </a:t>
            </a:r>
            <a:r>
              <a:rPr lang="en-US" sz="4000" dirty="0" err="1" smtClean="0">
                <a:solidFill>
                  <a:srgbClr val="FF0000"/>
                </a:solidFill>
                <a:sym typeface="Wingdings" pitchFamily="2" charset="2"/>
              </a:rPr>
              <a:t>semiconservative</a:t>
            </a:r>
            <a:r>
              <a:rPr lang="en-US" sz="4000" dirty="0" smtClean="0">
                <a:sym typeface="Wingdings" pitchFamily="2" charset="2"/>
              </a:rPr>
              <a:t> replication</a:t>
            </a:r>
          </a:p>
          <a:p>
            <a:pPr>
              <a:buNone/>
            </a:pPr>
            <a:r>
              <a:rPr lang="en-US" sz="4000" dirty="0" smtClean="0">
                <a:sym typeface="Wingdings" pitchFamily="2" charset="2"/>
              </a:rPr>
              <a:t>	 the 2 new DNA molecules are identical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DNA Replication</a:t>
            </a:r>
            <a:endParaRPr lang="en-US" dirty="0"/>
          </a:p>
        </p:txBody>
      </p:sp>
      <p:pic>
        <p:nvPicPr>
          <p:cNvPr id="4" name="Picture 3" descr="16-08-ReplicationModels-L.gif"/>
          <p:cNvPicPr>
            <a:picLocks noChangeAspect="1"/>
          </p:cNvPicPr>
          <p:nvPr/>
        </p:nvPicPr>
        <p:blipFill>
          <a:blip r:embed="rId2" cstate="print"/>
          <a:srcRect l="42000" t="2403" r="29000" b="6064"/>
          <a:stretch>
            <a:fillRect/>
          </a:stretch>
        </p:blipFill>
        <p:spPr>
          <a:xfrm>
            <a:off x="6019800" y="685800"/>
            <a:ext cx="3270504" cy="563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548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u="sng" dirty="0" smtClean="0"/>
              <a:t>DNA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2</a:t>
            </a:r>
            <a:r>
              <a:rPr lang="en-US" sz="4000" dirty="0" smtClean="0"/>
              <a:t> strands</a:t>
            </a:r>
          </a:p>
          <a:p>
            <a:r>
              <a:rPr lang="en-US" sz="4000" dirty="0" err="1" smtClean="0">
                <a:solidFill>
                  <a:srgbClr val="FF0000"/>
                </a:solidFill>
              </a:rPr>
              <a:t>Deoxyribose</a:t>
            </a:r>
            <a:r>
              <a:rPr lang="en-US" sz="4000" dirty="0" smtClean="0"/>
              <a:t> sugar</a:t>
            </a:r>
          </a:p>
          <a:p>
            <a:r>
              <a:rPr lang="en-US" sz="4000" dirty="0" smtClean="0"/>
              <a:t>N bases: </a:t>
            </a:r>
            <a:r>
              <a:rPr lang="en-US" sz="4000" dirty="0" smtClean="0">
                <a:solidFill>
                  <a:srgbClr val="FF0000"/>
                </a:solidFill>
              </a:rPr>
              <a:t>A, G, C, T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Comparing DNA &amp; RNA</a:t>
            </a:r>
            <a:endParaRPr lang="en-US" dirty="0"/>
          </a:p>
        </p:txBody>
      </p:sp>
      <p:pic>
        <p:nvPicPr>
          <p:cNvPr id="4" name="Picture 3" descr="16-12-AntiparallelStrand-L.gif"/>
          <p:cNvPicPr>
            <a:picLocks noChangeAspect="1"/>
          </p:cNvPicPr>
          <p:nvPr/>
        </p:nvPicPr>
        <p:blipFill>
          <a:blip r:embed="rId2" cstate="print"/>
          <a:srcRect l="37200" t="40667" b="8667"/>
          <a:stretch>
            <a:fillRect/>
          </a:stretch>
        </p:blipFill>
        <p:spPr>
          <a:xfrm>
            <a:off x="5297405" y="1295400"/>
            <a:ext cx="3846595" cy="4965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066800"/>
            <a:ext cx="8458200" cy="49404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u="sng" dirty="0" smtClean="0"/>
              <a:t>RNA</a:t>
            </a:r>
            <a:r>
              <a:rPr lang="en-US" sz="4000" dirty="0" smtClean="0"/>
              <a:t> (ribonucleic acid)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1</a:t>
            </a:r>
            <a:r>
              <a:rPr lang="en-US" sz="4000" dirty="0" smtClean="0"/>
              <a:t> strand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Ribose</a:t>
            </a:r>
            <a:r>
              <a:rPr lang="en-US" sz="4000" dirty="0" smtClean="0"/>
              <a:t> sugar</a:t>
            </a:r>
          </a:p>
          <a:p>
            <a:r>
              <a:rPr lang="en-US" sz="4000" dirty="0" smtClean="0"/>
              <a:t>N bases: </a:t>
            </a:r>
            <a:r>
              <a:rPr lang="en-US" sz="4000" dirty="0" smtClean="0">
                <a:solidFill>
                  <a:srgbClr val="FF0000"/>
                </a:solidFill>
              </a:rPr>
              <a:t>A, G, C, U</a:t>
            </a:r>
          </a:p>
          <a:p>
            <a:pPr>
              <a:buNone/>
            </a:pPr>
            <a:r>
              <a:rPr lang="en-US" sz="4000" smtClean="0">
                <a:solidFill>
                  <a:srgbClr val="FF0000"/>
                </a:solidFill>
              </a:rPr>
              <a:t>					(</a:t>
            </a:r>
            <a:r>
              <a:rPr lang="en-US" sz="4000" dirty="0" err="1" smtClean="0">
                <a:solidFill>
                  <a:srgbClr val="FF0000"/>
                </a:solidFill>
              </a:rPr>
              <a:t>Uracil</a:t>
            </a:r>
            <a:r>
              <a:rPr lang="en-US" sz="4000" dirty="0" smtClean="0">
                <a:solidFill>
                  <a:srgbClr val="FF0000"/>
                </a:solidFill>
              </a:rPr>
              <a:t>)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Comparing DNA &amp; RNA</a:t>
            </a:r>
            <a:endParaRPr lang="en-US" dirty="0"/>
          </a:p>
        </p:txBody>
      </p:sp>
      <p:pic>
        <p:nvPicPr>
          <p:cNvPr id="4" name="Picture 3" descr="05-29-Nucleotides-NL.gif"/>
          <p:cNvPicPr>
            <a:picLocks noChangeAspect="1"/>
          </p:cNvPicPr>
          <p:nvPr/>
        </p:nvPicPr>
        <p:blipFill>
          <a:blip r:embed="rId2" cstate="print"/>
          <a:srcRect l="82000" t="4132" b="10877"/>
          <a:stretch>
            <a:fillRect/>
          </a:stretch>
        </p:blipFill>
        <p:spPr>
          <a:xfrm>
            <a:off x="6858000" y="723900"/>
            <a:ext cx="1752600" cy="613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Transcription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4000" dirty="0" smtClean="0"/>
              <a:t>Transcription is the </a:t>
            </a:r>
            <a:r>
              <a:rPr lang="en-US" sz="4000" dirty="0" smtClean="0">
                <a:solidFill>
                  <a:srgbClr val="FF0000"/>
                </a:solidFill>
              </a:rPr>
              <a:t>process of making an RNA copy of a portion of DNA</a:t>
            </a:r>
          </a:p>
          <a:p>
            <a:pPr algn="ctr">
              <a:spcAft>
                <a:spcPts val="1800"/>
              </a:spcAft>
              <a:buNone/>
            </a:pPr>
            <a:r>
              <a:rPr lang="en-US" sz="4000" b="1" dirty="0" smtClean="0"/>
              <a:t>Why does the cell need to transcribe the DNA?</a:t>
            </a:r>
          </a:p>
          <a:p>
            <a:pPr algn="ctr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the DNA cannot leave the nucleus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Transcription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48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The steps for transcription are similar to replication:</a:t>
            </a:r>
          </a:p>
          <a:p>
            <a:pPr marL="852678" indent="-742950">
              <a:buFont typeface="+mj-lt"/>
              <a:buAutoNum type="arabicPeriod"/>
            </a:pPr>
            <a:r>
              <a:rPr lang="en-US" sz="4000" dirty="0" smtClean="0">
                <a:solidFill>
                  <a:srgbClr val="FF0000"/>
                </a:solidFill>
              </a:rPr>
              <a:t>RNA polymerase</a:t>
            </a:r>
            <a:r>
              <a:rPr lang="en-US" sz="4000" dirty="0" smtClean="0"/>
              <a:t> uncoils &amp; unzips a portion of DNA</a:t>
            </a:r>
          </a:p>
          <a:p>
            <a:pPr marL="852678" indent="-742950">
              <a:buFont typeface="+mj-lt"/>
              <a:buAutoNum type="arabicPeriod"/>
            </a:pPr>
            <a:r>
              <a:rPr lang="en-US" sz="4000" dirty="0" smtClean="0"/>
              <a:t>RNA nucleotides pair with one of the DNA strands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Transcription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371600"/>
            <a:ext cx="3810000" cy="5016691"/>
          </a:xfrm>
        </p:spPr>
        <p:txBody>
          <a:bodyPr>
            <a:normAutofit/>
          </a:bodyPr>
          <a:lstStyle/>
          <a:p>
            <a:pPr marL="624078" indent="-514350">
              <a:buFont typeface="+mj-lt"/>
              <a:buAutoNum type="arabicPeriod" startAt="3"/>
            </a:pPr>
            <a:r>
              <a:rPr lang="en-US" sz="4000" dirty="0" smtClean="0"/>
              <a:t>A single strand of </a:t>
            </a:r>
            <a:r>
              <a:rPr lang="en-US" sz="4000" dirty="0" smtClean="0">
                <a:solidFill>
                  <a:srgbClr val="FF0000"/>
                </a:solidFill>
              </a:rPr>
              <a:t>messenger RNA</a:t>
            </a:r>
            <a:r>
              <a:rPr lang="en-US" sz="4000" dirty="0" smtClean="0"/>
              <a:t> is produced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Transcription</a:t>
            </a:r>
            <a:endParaRPr lang="en-US" dirty="0"/>
          </a:p>
        </p:txBody>
      </p:sp>
      <p:pic>
        <p:nvPicPr>
          <p:cNvPr id="4" name="Picture 3" descr="17-06b-TranscripStages-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9749" y="990600"/>
            <a:ext cx="5564251" cy="586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7-10-Ribosomes-N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3962399"/>
            <a:ext cx="7620000" cy="291253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410200"/>
          </a:xfrm>
        </p:spPr>
        <p:txBody>
          <a:bodyPr>
            <a:normAutofit/>
          </a:bodyPr>
          <a:lstStyle/>
          <a:p>
            <a:pPr marL="624078" indent="-514350">
              <a:buFont typeface="+mj-lt"/>
              <a:buAutoNum type="arabicPeriod" startAt="4"/>
            </a:pPr>
            <a:r>
              <a:rPr lang="en-US" sz="4000" dirty="0" smtClean="0"/>
              <a:t>The </a:t>
            </a:r>
            <a:r>
              <a:rPr lang="en-US" sz="4000" dirty="0" smtClean="0">
                <a:solidFill>
                  <a:srgbClr val="FF0000"/>
                </a:solidFill>
              </a:rPr>
              <a:t>m</a:t>
            </a:r>
            <a:r>
              <a:rPr lang="en-US" sz="4000" dirty="0" smtClean="0"/>
              <a:t>RNA carries the copied information to the </a:t>
            </a:r>
            <a:r>
              <a:rPr lang="en-US" sz="4000" dirty="0" smtClean="0">
                <a:solidFill>
                  <a:srgbClr val="FF0000"/>
                </a:solidFill>
              </a:rPr>
              <a:t>ribosome</a:t>
            </a:r>
            <a:r>
              <a:rPr lang="en-US" sz="4000" dirty="0" smtClean="0"/>
              <a:t> out in the </a:t>
            </a:r>
            <a:r>
              <a:rPr lang="en-US" sz="4000" dirty="0" smtClean="0">
                <a:solidFill>
                  <a:srgbClr val="FF0000"/>
                </a:solidFill>
              </a:rPr>
              <a:t>cytoplasm</a:t>
            </a:r>
          </a:p>
          <a:p>
            <a:pPr marL="624078" indent="-514350">
              <a:buFont typeface="+mj-lt"/>
              <a:buAutoNum type="arabicPeriod" startAt="4"/>
            </a:pPr>
            <a:r>
              <a:rPr lang="en-US" sz="4000" dirty="0" err="1" smtClean="0"/>
              <a:t>Ribosomes</a:t>
            </a:r>
            <a:r>
              <a:rPr lang="en-US" sz="4000" dirty="0" smtClean="0"/>
              <a:t> are made up of proteins and </a:t>
            </a:r>
            <a:r>
              <a:rPr lang="en-US" sz="4000" dirty="0" smtClean="0">
                <a:solidFill>
                  <a:srgbClr val="FF0000"/>
                </a:solidFill>
              </a:rPr>
              <a:t>ribosomal RNA</a:t>
            </a:r>
            <a:r>
              <a:rPr lang="en-US" sz="4000" dirty="0" smtClean="0"/>
              <a:t> or </a:t>
            </a:r>
            <a:r>
              <a:rPr lang="en-US" sz="4000" dirty="0" err="1" smtClean="0">
                <a:solidFill>
                  <a:srgbClr val="FF0000"/>
                </a:solidFill>
              </a:rPr>
              <a:t>r</a:t>
            </a:r>
            <a:r>
              <a:rPr lang="en-US" sz="4000" dirty="0" err="1" smtClean="0"/>
              <a:t>RNA</a:t>
            </a:r>
            <a:endParaRPr lang="en-US" sz="4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Transcription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486400"/>
          </a:xfrm>
        </p:spPr>
        <p:txBody>
          <a:bodyPr/>
          <a:lstStyle/>
          <a:p>
            <a:pPr>
              <a:spcAft>
                <a:spcPts val="1800"/>
              </a:spcAft>
              <a:buNone/>
            </a:pPr>
            <a:r>
              <a:rPr lang="en-US" sz="3600" i="1" u="sng" dirty="0" smtClean="0"/>
              <a:t>Example problem:</a:t>
            </a:r>
            <a:r>
              <a:rPr lang="en-US" sz="3600" dirty="0" smtClean="0"/>
              <a:t>  Write the mRNA strand produced by the transcription of the following DNA strand.</a:t>
            </a:r>
          </a:p>
          <a:p>
            <a:pPr algn="ctr">
              <a:buNone/>
            </a:pP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AATGCTAGCCGT</a:t>
            </a:r>
          </a:p>
          <a:p>
            <a:pPr algn="ctr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UUACGAUCGGCA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Transcription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023872"/>
          </a:xfrm>
        </p:spPr>
        <p:txBody>
          <a:bodyPr>
            <a:normAutofit/>
          </a:bodyPr>
          <a:lstStyle/>
          <a:p>
            <a:r>
              <a:rPr lang="en-US" dirty="0" smtClean="0"/>
              <a:t>DNA is really long!</a:t>
            </a:r>
          </a:p>
          <a:p>
            <a:pPr algn="ctr">
              <a:spcBef>
                <a:spcPct val="0"/>
              </a:spcBef>
              <a:buNone/>
            </a:pPr>
            <a:r>
              <a:rPr lang="en-US" sz="2800" dirty="0" smtClean="0"/>
              <a:t>		</a:t>
            </a:r>
            <a:r>
              <a:rPr lang="en-US" sz="2800" dirty="0" smtClean="0">
                <a:solidFill>
                  <a:srgbClr val="FF0000"/>
                </a:solidFill>
              </a:rPr>
              <a:t>The total length of DNA present in one adult human </a:t>
            </a:r>
            <a:r>
              <a:rPr lang="en-US" sz="2800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sz="2800" dirty="0" smtClean="0">
                <a:solidFill>
                  <a:srgbClr val="FF0000"/>
                </a:solidFill>
              </a:rPr>
              <a:t> is the equivalent distance from the earth to the sun and back.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Interesting DNA Facts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57800" y="40386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dirty="0" smtClean="0"/>
              <a:t>This equals approximately</a:t>
            </a:r>
          </a:p>
          <a:p>
            <a:pPr algn="ctr">
              <a:buNone/>
            </a:pPr>
            <a:r>
              <a:rPr lang="en-US" sz="2400" dirty="0" smtClean="0"/>
              <a:t>299,195,741,400 meters (</a:t>
            </a:r>
            <a:r>
              <a:rPr lang="en-US" sz="2400" b="1" dirty="0" smtClean="0"/>
              <a:t>185,911,614 miles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60418" name="Picture 2" descr="http://static.businessinsider.com/image/5304d5736bb3f73c20d60b3a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352800"/>
            <a:ext cx="5029200" cy="28270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The genetic code is the </a:t>
            </a:r>
            <a:r>
              <a:rPr lang="en-US" sz="4000" dirty="0" smtClean="0">
                <a:solidFill>
                  <a:srgbClr val="FF0000"/>
                </a:solidFill>
              </a:rPr>
              <a:t>sequence</a:t>
            </a:r>
            <a:r>
              <a:rPr lang="en-US" sz="4000" dirty="0" smtClean="0"/>
              <a:t> of nitrogen bases along one strand of DNA</a:t>
            </a:r>
          </a:p>
          <a:p>
            <a:r>
              <a:rPr lang="en-US" sz="4000" dirty="0" smtClean="0"/>
              <a:t>The sequence determines how </a:t>
            </a:r>
            <a:r>
              <a:rPr lang="en-US" sz="4000" dirty="0" smtClean="0">
                <a:solidFill>
                  <a:srgbClr val="FF0000"/>
                </a:solidFill>
              </a:rPr>
              <a:t>proteins</a:t>
            </a:r>
            <a:r>
              <a:rPr lang="en-US" sz="4000" dirty="0" smtClean="0"/>
              <a:t> are made</a:t>
            </a:r>
          </a:p>
          <a:p>
            <a:r>
              <a:rPr lang="en-US" sz="4000" dirty="0" smtClean="0"/>
              <a:t>Proteins are long chains of </a:t>
            </a:r>
            <a:r>
              <a:rPr lang="en-US" sz="4000" dirty="0" smtClean="0">
                <a:solidFill>
                  <a:srgbClr val="FF0000"/>
                </a:solidFill>
              </a:rPr>
              <a:t>amino acids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Genetic Code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715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There are </a:t>
            </a:r>
            <a:r>
              <a:rPr lang="en-US" sz="4000" dirty="0" smtClean="0">
                <a:solidFill>
                  <a:srgbClr val="FF0000"/>
                </a:solidFill>
              </a:rPr>
              <a:t>20</a:t>
            </a:r>
            <a:r>
              <a:rPr lang="en-US" sz="4000" dirty="0" smtClean="0"/>
              <a:t> different amino acids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Genetic Code</a:t>
            </a:r>
            <a:endParaRPr lang="en-US" dirty="0"/>
          </a:p>
        </p:txBody>
      </p:sp>
      <p:pic>
        <p:nvPicPr>
          <p:cNvPr id="4" name="Picture 3" descr="05-15b-PolarAminoAcids-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752600"/>
            <a:ext cx="8555283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2578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4000" dirty="0" smtClean="0"/>
              <a:t>A sequence of </a:t>
            </a:r>
            <a:r>
              <a:rPr lang="en-US" sz="4000" dirty="0" smtClean="0">
                <a:solidFill>
                  <a:srgbClr val="FF0000"/>
                </a:solidFill>
              </a:rPr>
              <a:t>3</a:t>
            </a:r>
            <a:r>
              <a:rPr lang="en-US" sz="4000" dirty="0" smtClean="0"/>
              <a:t> bases provides the code for an amino acid and is called a </a:t>
            </a:r>
            <a:r>
              <a:rPr lang="en-US" sz="4000" dirty="0" err="1" smtClean="0">
                <a:solidFill>
                  <a:srgbClr val="FF0000"/>
                </a:solidFill>
              </a:rPr>
              <a:t>codon</a:t>
            </a:r>
            <a:endParaRPr lang="en-US" sz="4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4000" dirty="0" smtClean="0"/>
              <a:t>64 </a:t>
            </a:r>
            <a:r>
              <a:rPr lang="en-US" sz="4000" dirty="0" err="1" smtClean="0"/>
              <a:t>codons</a:t>
            </a:r>
            <a:r>
              <a:rPr lang="en-US" sz="4000" dirty="0" smtClean="0"/>
              <a:t> are in the genetic code:</a:t>
            </a:r>
          </a:p>
          <a:p>
            <a:pPr>
              <a:buNone/>
            </a:pPr>
            <a:r>
              <a:rPr lang="en-US" sz="4000" dirty="0" smtClean="0"/>
              <a:t>		61 are </a:t>
            </a:r>
            <a:r>
              <a:rPr lang="en-US" sz="4000" dirty="0" smtClean="0">
                <a:solidFill>
                  <a:srgbClr val="FF0000"/>
                </a:solidFill>
              </a:rPr>
              <a:t>amino acids</a:t>
            </a:r>
          </a:p>
          <a:p>
            <a:pPr>
              <a:buNone/>
            </a:pPr>
            <a:r>
              <a:rPr lang="en-US" sz="4000" dirty="0" smtClean="0"/>
              <a:t>		3 are </a:t>
            </a:r>
            <a:r>
              <a:rPr lang="en-US" sz="4000" dirty="0" smtClean="0">
                <a:solidFill>
                  <a:srgbClr val="FF0000"/>
                </a:solidFill>
              </a:rPr>
              <a:t>stop </a:t>
            </a:r>
            <a:r>
              <a:rPr lang="en-US" sz="4000" dirty="0" err="1" smtClean="0">
                <a:solidFill>
                  <a:srgbClr val="FF0000"/>
                </a:solidFill>
              </a:rPr>
              <a:t>codons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Genetic Code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7-04-GeneticCode-L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152400"/>
            <a:ext cx="5497830" cy="6858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494049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4000" dirty="0" smtClean="0"/>
              <a:t>There can be more than one </a:t>
            </a:r>
            <a:r>
              <a:rPr lang="en-US" sz="4000" dirty="0" err="1" smtClean="0">
                <a:solidFill>
                  <a:srgbClr val="FF0000"/>
                </a:solidFill>
              </a:rPr>
              <a:t>codon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smtClean="0"/>
              <a:t>for an </a:t>
            </a:r>
            <a:r>
              <a:rPr lang="en-US" sz="4000" dirty="0" smtClean="0">
                <a:solidFill>
                  <a:srgbClr val="FF0000"/>
                </a:solidFill>
              </a:rPr>
              <a:t>amino acid</a:t>
            </a:r>
          </a:p>
          <a:p>
            <a:r>
              <a:rPr lang="en-US" sz="4000" dirty="0" smtClean="0"/>
              <a:t>The genetic code is </a:t>
            </a:r>
            <a:r>
              <a:rPr lang="en-US" sz="4000" dirty="0" smtClean="0">
                <a:solidFill>
                  <a:srgbClr val="FF0000"/>
                </a:solidFill>
              </a:rPr>
              <a:t>universal </a:t>
            </a:r>
            <a:r>
              <a:rPr lang="en-US" sz="4000" dirty="0" smtClean="0"/>
              <a:t>because the </a:t>
            </a:r>
            <a:r>
              <a:rPr lang="en-US" sz="4000" dirty="0" err="1" smtClean="0"/>
              <a:t>codons</a:t>
            </a:r>
            <a:r>
              <a:rPr lang="en-US" sz="4000" dirty="0" smtClean="0"/>
              <a:t> represent the same amino acids in ALL organisms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Genetic Code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Protein Synthesis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7-03-TripletCode-L.gif"/>
          <p:cNvPicPr>
            <a:picLocks noChangeAspect="1"/>
          </p:cNvPicPr>
          <p:nvPr/>
        </p:nvPicPr>
        <p:blipFill>
          <a:blip r:embed="rId2" cstate="print"/>
          <a:srcRect t="35333"/>
          <a:stretch>
            <a:fillRect/>
          </a:stretch>
        </p:blipFill>
        <p:spPr>
          <a:xfrm>
            <a:off x="1905000" y="3124200"/>
            <a:ext cx="5410200" cy="3931007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47880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u="sng" dirty="0" smtClean="0"/>
              <a:t>Two Stages of Protein Synthesis</a:t>
            </a:r>
            <a:r>
              <a:rPr lang="en-US" sz="4000" dirty="0" smtClean="0"/>
              <a:t>:</a:t>
            </a:r>
            <a:endParaRPr lang="en-US" sz="4000" b="1" dirty="0" smtClean="0"/>
          </a:p>
          <a:p>
            <a:pPr marL="624078" indent="-514350">
              <a:buFont typeface="+mj-lt"/>
              <a:buAutoNum type="arabicPeriod"/>
            </a:pPr>
            <a:r>
              <a:rPr lang="en-US" sz="4000" dirty="0" smtClean="0"/>
              <a:t>Transcription (</a:t>
            </a:r>
            <a:r>
              <a:rPr lang="en-US" sz="4000" dirty="0" smtClean="0">
                <a:solidFill>
                  <a:srgbClr val="FF0000"/>
                </a:solidFill>
              </a:rPr>
              <a:t>DNA</a:t>
            </a:r>
            <a:r>
              <a:rPr lang="en-US" sz="4000" dirty="0" smtClean="0"/>
              <a:t> </a:t>
            </a:r>
            <a:r>
              <a:rPr lang="en-US" sz="4000" dirty="0" smtClean="0">
                <a:sym typeface="Wingdings" pitchFamily="2" charset="2"/>
              </a:rPr>
              <a:t> </a:t>
            </a:r>
            <a:r>
              <a:rPr lang="en-US" sz="4000" dirty="0" smtClean="0">
                <a:solidFill>
                  <a:srgbClr val="FF0000"/>
                </a:solidFill>
                <a:sym typeface="Wingdings" pitchFamily="2" charset="2"/>
              </a:rPr>
              <a:t>RNA</a:t>
            </a:r>
            <a:r>
              <a:rPr lang="en-US" sz="4000" dirty="0" smtClean="0">
                <a:sym typeface="Wingdings" pitchFamily="2" charset="2"/>
              </a:rPr>
              <a:t>)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4000" dirty="0" smtClean="0">
                <a:sym typeface="Wingdings" pitchFamily="2" charset="2"/>
              </a:rPr>
              <a:t>Translation (</a:t>
            </a:r>
            <a:r>
              <a:rPr lang="en-US" sz="4000" dirty="0" smtClean="0">
                <a:solidFill>
                  <a:srgbClr val="FF0000"/>
                </a:solidFill>
                <a:sym typeface="Wingdings" pitchFamily="2" charset="2"/>
              </a:rPr>
              <a:t>RNA</a:t>
            </a:r>
            <a:r>
              <a:rPr lang="en-US" sz="4000" dirty="0" smtClean="0">
                <a:sym typeface="Wingdings" pitchFamily="2" charset="2"/>
              </a:rPr>
              <a:t>  </a:t>
            </a:r>
            <a:r>
              <a:rPr lang="en-US" sz="4000" dirty="0" smtClean="0">
                <a:solidFill>
                  <a:srgbClr val="FF0000"/>
                </a:solidFill>
                <a:sym typeface="Wingdings" pitchFamily="2" charset="2"/>
              </a:rPr>
              <a:t>amino acids</a:t>
            </a:r>
            <a:r>
              <a:rPr lang="en-US" sz="4000" dirty="0" smtClean="0">
                <a:sym typeface="Wingdings" pitchFamily="2" charset="2"/>
              </a:rPr>
              <a:t>)</a:t>
            </a:r>
          </a:p>
          <a:p>
            <a:pPr marL="624078" indent="-514350">
              <a:buFont typeface="+mj-lt"/>
              <a:buAutoNum type="arabicPeriod"/>
            </a:pPr>
            <a:endParaRPr lang="en-US" sz="4000" dirty="0" smtClean="0">
              <a:sym typeface="Wingdings" pitchFamily="2" charset="2"/>
            </a:endParaRPr>
          </a:p>
          <a:p>
            <a:pPr marL="624078" indent="-514350">
              <a:buNone/>
            </a:pP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Protein Synthesis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7-13a-TransferTRNAstruc-L.gif"/>
          <p:cNvPicPr>
            <a:picLocks noChangeAspect="1"/>
          </p:cNvPicPr>
          <p:nvPr/>
        </p:nvPicPr>
        <p:blipFill>
          <a:blip r:embed="rId2" cstate="print"/>
          <a:srcRect l="8442" r="11905" b="11333"/>
          <a:stretch>
            <a:fillRect/>
          </a:stretch>
        </p:blipFill>
        <p:spPr>
          <a:xfrm>
            <a:off x="5331135" y="660124"/>
            <a:ext cx="3812865" cy="551207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66800"/>
            <a:ext cx="5867400" cy="56388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None/>
            </a:pPr>
            <a:r>
              <a:rPr lang="en-US" sz="4000" dirty="0" smtClean="0">
                <a:sym typeface="Wingdings" pitchFamily="2" charset="2"/>
              </a:rPr>
              <a:t>Translation is the process that converts </a:t>
            </a:r>
            <a:r>
              <a:rPr lang="en-US" sz="4000" dirty="0" smtClean="0">
                <a:solidFill>
                  <a:srgbClr val="FF0000"/>
                </a:solidFill>
                <a:sym typeface="Wingdings" pitchFamily="2" charset="2"/>
              </a:rPr>
              <a:t>mRNA</a:t>
            </a:r>
            <a:r>
              <a:rPr lang="en-US" sz="4000" dirty="0" smtClean="0">
                <a:sym typeface="Wingdings" pitchFamily="2" charset="2"/>
              </a:rPr>
              <a:t> into a sequence of </a:t>
            </a:r>
            <a:r>
              <a:rPr lang="en-US" sz="4000" dirty="0" smtClean="0">
                <a:solidFill>
                  <a:srgbClr val="FF0000"/>
                </a:solidFill>
                <a:sym typeface="Wingdings" pitchFamily="2" charset="2"/>
              </a:rPr>
              <a:t>amino acids</a:t>
            </a:r>
          </a:p>
          <a:p>
            <a:r>
              <a:rPr lang="en-US" sz="4000" dirty="0" smtClean="0">
                <a:solidFill>
                  <a:srgbClr val="FF0000"/>
                </a:solidFill>
                <a:sym typeface="Wingdings" pitchFamily="2" charset="2"/>
              </a:rPr>
              <a:t>Transfer RNA</a:t>
            </a:r>
            <a:r>
              <a:rPr lang="en-US" sz="4000" dirty="0" smtClean="0">
                <a:sym typeface="Wingdings" pitchFamily="2" charset="2"/>
              </a:rPr>
              <a:t> (</a:t>
            </a:r>
            <a:r>
              <a:rPr lang="en-US" sz="4000" dirty="0" err="1" smtClean="0">
                <a:solidFill>
                  <a:srgbClr val="FF0000"/>
                </a:solidFill>
                <a:sym typeface="Wingdings" pitchFamily="2" charset="2"/>
              </a:rPr>
              <a:t>t</a:t>
            </a:r>
            <a:r>
              <a:rPr lang="en-US" sz="4000" dirty="0" err="1" smtClean="0">
                <a:sym typeface="Wingdings" pitchFamily="2" charset="2"/>
              </a:rPr>
              <a:t>RNA</a:t>
            </a:r>
            <a:r>
              <a:rPr lang="en-US" sz="4000" dirty="0" smtClean="0">
                <a:sym typeface="Wingdings" pitchFamily="2" charset="2"/>
              </a:rPr>
              <a:t>) brings </a:t>
            </a:r>
            <a:r>
              <a:rPr lang="en-US" sz="4000" dirty="0" smtClean="0">
                <a:solidFill>
                  <a:srgbClr val="FF0000"/>
                </a:solidFill>
                <a:sym typeface="Wingdings" pitchFamily="2" charset="2"/>
              </a:rPr>
              <a:t>amino acids</a:t>
            </a:r>
            <a:r>
              <a:rPr lang="en-US" sz="4000" dirty="0" smtClean="0">
                <a:sym typeface="Wingdings" pitchFamily="2" charset="2"/>
              </a:rPr>
              <a:t> from the cytoplasm to the </a:t>
            </a:r>
            <a:r>
              <a:rPr lang="en-US" sz="4000" dirty="0" smtClean="0">
                <a:solidFill>
                  <a:srgbClr val="FF0000"/>
                </a:solidFill>
                <a:sym typeface="Wingdings" pitchFamily="2" charset="2"/>
              </a:rPr>
              <a:t>ribosome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Translation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17-18-TranslationElongat-NL.gif"/>
          <p:cNvPicPr>
            <a:picLocks noChangeAspect="1"/>
          </p:cNvPicPr>
          <p:nvPr/>
        </p:nvPicPr>
        <p:blipFill>
          <a:blip r:embed="rId2" cstate="print"/>
          <a:srcRect l="64128" t="36101" b="35695"/>
          <a:stretch>
            <a:fillRect/>
          </a:stretch>
        </p:blipFill>
        <p:spPr>
          <a:xfrm>
            <a:off x="3733800" y="4572000"/>
            <a:ext cx="3447422" cy="244555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u="sng" dirty="0" smtClean="0"/>
              <a:t>Steps to Translation</a:t>
            </a:r>
            <a:r>
              <a:rPr lang="en-US" sz="4000" dirty="0" smtClean="0"/>
              <a:t>: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4000" dirty="0" smtClean="0"/>
              <a:t>The </a:t>
            </a:r>
            <a:r>
              <a:rPr lang="en-US" sz="4000" dirty="0" smtClean="0">
                <a:solidFill>
                  <a:srgbClr val="FF0000"/>
                </a:solidFill>
              </a:rPr>
              <a:t>start</a:t>
            </a:r>
            <a:r>
              <a:rPr lang="en-US" sz="4000" dirty="0" smtClean="0"/>
              <a:t> </a:t>
            </a:r>
            <a:r>
              <a:rPr lang="en-US" sz="4000" dirty="0" err="1" smtClean="0"/>
              <a:t>codon</a:t>
            </a:r>
            <a:r>
              <a:rPr lang="en-US" sz="4000" dirty="0" smtClean="0"/>
              <a:t> of the mRNA attaches to the ribosome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4000" dirty="0" smtClean="0"/>
              <a:t>A </a:t>
            </a:r>
            <a:r>
              <a:rPr lang="en-US" sz="4000" dirty="0" err="1" smtClean="0"/>
              <a:t>tRNA</a:t>
            </a:r>
            <a:r>
              <a:rPr lang="en-US" sz="4000" dirty="0" smtClean="0"/>
              <a:t> molecule brings a specific amino acid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4000" dirty="0" smtClean="0"/>
              <a:t>The </a:t>
            </a:r>
            <a:r>
              <a:rPr lang="en-US" sz="4000" dirty="0" err="1" smtClean="0"/>
              <a:t>tRNA</a:t>
            </a:r>
            <a:r>
              <a:rPr lang="en-US" sz="4000" dirty="0" smtClean="0"/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anticodon</a:t>
            </a:r>
            <a:r>
              <a:rPr lang="en-US" sz="4000" dirty="0" smtClean="0"/>
              <a:t> pairs with the mRNA </a:t>
            </a:r>
            <a:r>
              <a:rPr lang="en-US" sz="4000" dirty="0" err="1" smtClean="0"/>
              <a:t>codon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Translation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7-19-TranslationTermin-L.gif"/>
          <p:cNvPicPr>
            <a:picLocks noChangeAspect="1"/>
          </p:cNvPicPr>
          <p:nvPr/>
        </p:nvPicPr>
        <p:blipFill>
          <a:blip r:embed="rId2" cstate="print"/>
          <a:srcRect r="26000" b="16343"/>
          <a:stretch>
            <a:fillRect/>
          </a:stretch>
        </p:blipFill>
        <p:spPr>
          <a:xfrm>
            <a:off x="1295400" y="3929963"/>
            <a:ext cx="6705600" cy="2928037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334000"/>
          </a:xfrm>
        </p:spPr>
        <p:txBody>
          <a:bodyPr>
            <a:normAutofit/>
          </a:bodyPr>
          <a:lstStyle/>
          <a:p>
            <a:pPr marL="624078" indent="-514350">
              <a:buFont typeface="+mj-lt"/>
              <a:buAutoNum type="arabicPeriod" startAt="4"/>
            </a:pPr>
            <a:r>
              <a:rPr lang="en-US" sz="4000" dirty="0" smtClean="0"/>
              <a:t>The mRNA slides along the ribosome, forming a polypeptide chain</a:t>
            </a:r>
          </a:p>
          <a:p>
            <a:pPr marL="624078" indent="-514350">
              <a:buFont typeface="+mj-lt"/>
              <a:buAutoNum type="arabicPeriod" startAt="4"/>
            </a:pPr>
            <a:r>
              <a:rPr lang="en-US" sz="4000" dirty="0" smtClean="0"/>
              <a:t>Translation ends with a </a:t>
            </a:r>
            <a:r>
              <a:rPr lang="en-US" sz="4000" dirty="0" smtClean="0">
                <a:solidFill>
                  <a:srgbClr val="FF0000"/>
                </a:solidFill>
              </a:rPr>
              <a:t>stop</a:t>
            </a:r>
            <a:r>
              <a:rPr lang="en-US" sz="4000" dirty="0" smtClean="0"/>
              <a:t> </a:t>
            </a:r>
            <a:r>
              <a:rPr lang="en-US" sz="4000" dirty="0" err="1" smtClean="0"/>
              <a:t>codon</a:t>
            </a:r>
            <a:r>
              <a:rPr lang="en-US" sz="4000" dirty="0" smtClean="0"/>
              <a:t> on the mRNA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Translation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ife7e-Fig-09-06-0%20DNA%20packs%20into%20a%20mitotic%20chromoso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3400" y="857250"/>
            <a:ext cx="8001000" cy="6000750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29200" y="2438400"/>
            <a:ext cx="3733800" cy="2743200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dirty="0" smtClean="0"/>
              <a:t>How does it fit in our bodies?</a:t>
            </a:r>
          </a:p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By packing itself very tightly using coils of DNA to form chromatin and chromosomes.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Interesting DNA Facts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00px-MRNA-intera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914400"/>
            <a:ext cx="5638800" cy="5696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Picture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Mutations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486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000" dirty="0" smtClean="0"/>
              <a:t>Mutations are </a:t>
            </a:r>
            <a:r>
              <a:rPr lang="en-US" sz="4000" dirty="0" smtClean="0">
                <a:solidFill>
                  <a:srgbClr val="FF0000"/>
                </a:solidFill>
              </a:rPr>
              <a:t>permanent changes in the DNA sequence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4000" dirty="0" smtClean="0"/>
              <a:t>A </a:t>
            </a:r>
            <a:r>
              <a:rPr lang="en-US" sz="4000" dirty="0" smtClean="0">
                <a:solidFill>
                  <a:srgbClr val="FF0000"/>
                </a:solidFill>
              </a:rPr>
              <a:t>point</a:t>
            </a:r>
            <a:r>
              <a:rPr lang="en-US" sz="4000" dirty="0" smtClean="0"/>
              <a:t> mutation is a </a:t>
            </a:r>
            <a:r>
              <a:rPr lang="en-US" sz="4000" dirty="0" smtClean="0">
                <a:solidFill>
                  <a:srgbClr val="FF0000"/>
                </a:solidFill>
              </a:rPr>
              <a:t>change</a:t>
            </a:r>
            <a:r>
              <a:rPr lang="en-US" sz="4000" dirty="0" smtClean="0"/>
              <a:t> in a single base pair</a:t>
            </a:r>
          </a:p>
          <a:p>
            <a:pPr marL="880110" lvl="1" indent="-514350">
              <a:buNone/>
            </a:pPr>
            <a:r>
              <a:rPr lang="en-US" sz="3600" dirty="0" smtClean="0">
                <a:sym typeface="Wingdings" pitchFamily="2" charset="2"/>
              </a:rPr>
              <a:t></a:t>
            </a:r>
            <a:r>
              <a:rPr lang="en-US" sz="3600" dirty="0" smtClean="0"/>
              <a:t>This may</a:t>
            </a:r>
          </a:p>
          <a:p>
            <a:pPr marL="880110" lvl="1" indent="-514350">
              <a:buNone/>
            </a:pPr>
            <a:r>
              <a:rPr lang="en-US" sz="3600" dirty="0" smtClean="0"/>
              <a:t>or may not affect</a:t>
            </a:r>
          </a:p>
          <a:p>
            <a:pPr marL="880110" lvl="1" indent="-514350">
              <a:buNone/>
            </a:pPr>
            <a:r>
              <a:rPr lang="en-US" sz="3600" dirty="0" smtClean="0"/>
              <a:t>the protein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Gene Mutations</a:t>
            </a:r>
            <a:endParaRPr lang="en-US" dirty="0"/>
          </a:p>
        </p:txBody>
      </p:sp>
      <p:pic>
        <p:nvPicPr>
          <p:cNvPr id="7" name="Picture 6" descr="17-24b-PointMutations-L.gif"/>
          <p:cNvPicPr>
            <a:picLocks noChangeAspect="1"/>
          </p:cNvPicPr>
          <p:nvPr/>
        </p:nvPicPr>
        <p:blipFill>
          <a:blip r:embed="rId2" cstate="print"/>
          <a:srcRect t="2667" b="36000"/>
          <a:stretch>
            <a:fillRect/>
          </a:stretch>
        </p:blipFill>
        <p:spPr>
          <a:xfrm>
            <a:off x="4648200" y="2782989"/>
            <a:ext cx="4495800" cy="40750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7-24a-PointMutations-L.gif"/>
          <p:cNvPicPr>
            <a:picLocks noChangeAspect="1"/>
          </p:cNvPicPr>
          <p:nvPr/>
        </p:nvPicPr>
        <p:blipFill>
          <a:blip r:embed="rId2" cstate="print"/>
          <a:srcRect t="2667" b="33333"/>
          <a:stretch>
            <a:fillRect/>
          </a:stretch>
        </p:blipFill>
        <p:spPr>
          <a:xfrm>
            <a:off x="4964906" y="2743200"/>
            <a:ext cx="4179094" cy="41148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016691"/>
          </a:xfrm>
        </p:spPr>
        <p:txBody>
          <a:bodyPr/>
          <a:lstStyle/>
          <a:p>
            <a:pPr marL="852678" indent="-742950">
              <a:buFont typeface="+mj-lt"/>
              <a:buAutoNum type="arabicPeriod" startAt="2"/>
            </a:pPr>
            <a:r>
              <a:rPr lang="en-US" sz="4000" dirty="0" smtClean="0"/>
              <a:t>A </a:t>
            </a:r>
            <a:r>
              <a:rPr lang="en-US" sz="4000" dirty="0" err="1" smtClean="0">
                <a:solidFill>
                  <a:srgbClr val="FF0000"/>
                </a:solidFill>
              </a:rPr>
              <a:t>frameshift</a:t>
            </a:r>
            <a:r>
              <a:rPr lang="en-US" sz="4000" dirty="0" smtClean="0"/>
              <a:t> mutation occurs when a single base is </a:t>
            </a:r>
            <a:r>
              <a:rPr lang="en-US" sz="4000" dirty="0" smtClean="0">
                <a:solidFill>
                  <a:srgbClr val="FF0000"/>
                </a:solidFill>
              </a:rPr>
              <a:t>added</a:t>
            </a:r>
            <a:r>
              <a:rPr lang="en-US" sz="4000" dirty="0" smtClean="0"/>
              <a:t> or </a:t>
            </a:r>
            <a:r>
              <a:rPr lang="en-US" sz="4000" dirty="0" smtClean="0">
                <a:solidFill>
                  <a:srgbClr val="FF0000"/>
                </a:solidFill>
              </a:rPr>
              <a:t>deleted</a:t>
            </a:r>
            <a:r>
              <a:rPr lang="en-US" sz="4000" dirty="0" smtClean="0"/>
              <a:t> from DNA</a:t>
            </a:r>
          </a:p>
          <a:p>
            <a:pPr marL="880110" lvl="1" indent="-514350">
              <a:buNone/>
            </a:pPr>
            <a:r>
              <a:rPr lang="en-US" sz="4000" dirty="0" smtClean="0">
                <a:sym typeface="Wingdings" pitchFamily="2" charset="2"/>
              </a:rPr>
              <a:t></a:t>
            </a:r>
            <a:r>
              <a:rPr lang="en-US" sz="4000" dirty="0" smtClean="0"/>
              <a:t>Every </a:t>
            </a:r>
            <a:r>
              <a:rPr lang="en-US" sz="4000" dirty="0" err="1" smtClean="0"/>
              <a:t>codon</a:t>
            </a:r>
            <a:r>
              <a:rPr lang="en-US" sz="4000" dirty="0" smtClean="0"/>
              <a:t> </a:t>
            </a:r>
          </a:p>
          <a:p>
            <a:pPr marL="880110" lvl="1" indent="-514350">
              <a:buNone/>
            </a:pPr>
            <a:r>
              <a:rPr lang="en-US" sz="4000" dirty="0" smtClean="0"/>
              <a:t>after the mutation</a:t>
            </a:r>
          </a:p>
          <a:p>
            <a:pPr marL="880110" lvl="1" indent="-514350">
              <a:buNone/>
            </a:pPr>
            <a:r>
              <a:rPr lang="en-US" sz="4000" dirty="0" smtClean="0"/>
              <a:t>is different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Gene Mutations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4788091"/>
          </a:xfrm>
        </p:spPr>
        <p:txBody>
          <a:bodyPr>
            <a:normAutofit lnSpcReduction="10000"/>
          </a:bodyPr>
          <a:lstStyle/>
          <a:p>
            <a:r>
              <a:rPr lang="en-US" smtClean="0"/>
              <a:t>What’s the </a:t>
            </a:r>
            <a:r>
              <a:rPr lang="en-US" dirty="0" smtClean="0"/>
              <a:t>difference to your cell? Which is worse?</a:t>
            </a:r>
          </a:p>
          <a:p>
            <a:pPr lvl="1">
              <a:lnSpc>
                <a:spcPct val="90000"/>
              </a:lnSpc>
              <a:buNone/>
            </a:pPr>
            <a:endParaRPr lang="en-US" dirty="0" smtClean="0"/>
          </a:p>
          <a:p>
            <a:pPr lvl="1">
              <a:lnSpc>
                <a:spcPct val="90000"/>
              </a:lnSpc>
              <a:buNone/>
            </a:pPr>
            <a:r>
              <a:rPr lang="en-US" sz="3600" u="sng" dirty="0" smtClean="0"/>
              <a:t>Point Mutation</a:t>
            </a:r>
          </a:p>
          <a:p>
            <a:pPr lvl="2">
              <a:lnSpc>
                <a:spcPct val="90000"/>
              </a:lnSpc>
            </a:pPr>
            <a:r>
              <a:rPr lang="en-US" sz="3600" dirty="0" smtClean="0"/>
              <a:t>GCA</a:t>
            </a:r>
            <a:r>
              <a:rPr lang="en-US" sz="3600" dirty="0" smtClean="0">
                <a:solidFill>
                  <a:srgbClr val="FF0000"/>
                </a:solidFill>
              </a:rPr>
              <a:t>T</a:t>
            </a:r>
            <a:r>
              <a:rPr lang="en-US" sz="3600" dirty="0" smtClean="0"/>
              <a:t>TG </a:t>
            </a:r>
            <a:r>
              <a:rPr lang="en-US" sz="3600" dirty="0" smtClean="0">
                <a:solidFill>
                  <a:srgbClr val="00CC00"/>
                </a:solidFill>
                <a:sym typeface="Wingdings" pitchFamily="2" charset="2"/>
              </a:rPr>
              <a:t> </a:t>
            </a:r>
            <a:r>
              <a:rPr lang="en-US" sz="3600" dirty="0" smtClean="0">
                <a:sym typeface="Wingdings" pitchFamily="2" charset="2"/>
              </a:rPr>
              <a:t>GCA</a:t>
            </a:r>
            <a:r>
              <a:rPr lang="en-US" sz="3600" dirty="0" smtClean="0">
                <a:solidFill>
                  <a:srgbClr val="FF0000"/>
                </a:solidFill>
                <a:sym typeface="Wingdings" pitchFamily="2" charset="2"/>
              </a:rPr>
              <a:t>A</a:t>
            </a:r>
            <a:r>
              <a:rPr lang="en-US" sz="3600" dirty="0" smtClean="0">
                <a:sym typeface="Wingdings" pitchFamily="2" charset="2"/>
              </a:rPr>
              <a:t>TG</a:t>
            </a:r>
          </a:p>
          <a:p>
            <a:pPr lvl="2">
              <a:lnSpc>
                <a:spcPct val="90000"/>
              </a:lnSpc>
            </a:pPr>
            <a:r>
              <a:rPr lang="en-US" sz="3600" dirty="0" smtClean="0">
                <a:sym typeface="Wingdings" pitchFamily="2" charset="2"/>
              </a:rPr>
              <a:t>MY DOG SKIP </a:t>
            </a:r>
            <a:r>
              <a:rPr lang="en-US" sz="3600" dirty="0" smtClean="0">
                <a:solidFill>
                  <a:srgbClr val="00CC00"/>
                </a:solidFill>
                <a:sym typeface="Wingdings" pitchFamily="2" charset="2"/>
              </a:rPr>
              <a:t> </a:t>
            </a:r>
            <a:r>
              <a:rPr lang="en-US" sz="3600" dirty="0" smtClean="0">
                <a:sym typeface="Wingdings" pitchFamily="2" charset="2"/>
              </a:rPr>
              <a:t>ME DOG SKIP</a:t>
            </a:r>
          </a:p>
          <a:p>
            <a:pPr lvl="2">
              <a:lnSpc>
                <a:spcPct val="90000"/>
              </a:lnSpc>
              <a:buNone/>
            </a:pPr>
            <a:endParaRPr lang="en-US" sz="3600" dirty="0" smtClean="0">
              <a:sym typeface="Wingdings" pitchFamily="2" charset="2"/>
            </a:endParaRPr>
          </a:p>
          <a:p>
            <a:pPr lvl="1">
              <a:lnSpc>
                <a:spcPct val="90000"/>
              </a:lnSpc>
              <a:buNone/>
            </a:pPr>
            <a:r>
              <a:rPr lang="en-US" sz="3600" u="sng" dirty="0" err="1" smtClean="0"/>
              <a:t>Frameshift</a:t>
            </a:r>
            <a:r>
              <a:rPr lang="en-US" sz="3600" u="sng" dirty="0" smtClean="0"/>
              <a:t> Mutation</a:t>
            </a:r>
          </a:p>
          <a:p>
            <a:pPr lvl="2">
              <a:lnSpc>
                <a:spcPct val="90000"/>
              </a:lnSpc>
            </a:pPr>
            <a:r>
              <a:rPr lang="en-US" sz="3600" dirty="0" smtClean="0">
                <a:solidFill>
                  <a:srgbClr val="FF0000"/>
                </a:solidFill>
              </a:rPr>
              <a:t>GAT</a:t>
            </a:r>
            <a:r>
              <a:rPr lang="en-US" sz="3600" dirty="0" smtClean="0">
                <a:solidFill>
                  <a:srgbClr val="00CC00"/>
                </a:solidFill>
              </a:rPr>
              <a:t>TAC</a:t>
            </a:r>
            <a:r>
              <a:rPr lang="en-US" sz="3600" dirty="0" smtClean="0">
                <a:solidFill>
                  <a:srgbClr val="0000FF"/>
                </a:solidFill>
              </a:rPr>
              <a:t>AGC</a:t>
            </a:r>
            <a:r>
              <a:rPr lang="en-US" sz="3600" dirty="0" smtClean="0"/>
              <a:t>… </a:t>
            </a:r>
            <a:r>
              <a:rPr lang="en-US" sz="3600" dirty="0" smtClean="0">
                <a:solidFill>
                  <a:srgbClr val="00CC00"/>
                </a:solidFill>
                <a:sym typeface="Wingdings" pitchFamily="2" charset="2"/>
              </a:rPr>
              <a:t> </a:t>
            </a:r>
            <a:r>
              <a:rPr lang="en-US" sz="3600" dirty="0" smtClean="0">
                <a:solidFill>
                  <a:srgbClr val="FF0000"/>
                </a:solidFill>
                <a:sym typeface="Wingdings" pitchFamily="2" charset="2"/>
              </a:rPr>
              <a:t>GTT</a:t>
            </a:r>
            <a:r>
              <a:rPr lang="en-US" sz="3600" dirty="0" smtClean="0">
                <a:solidFill>
                  <a:srgbClr val="00CC00"/>
                </a:solidFill>
                <a:sym typeface="Wingdings" pitchFamily="2" charset="2"/>
              </a:rPr>
              <a:t>ACA</a:t>
            </a:r>
            <a:r>
              <a:rPr lang="en-US" sz="3600" dirty="0" smtClean="0">
                <a:solidFill>
                  <a:srgbClr val="0000FF"/>
                </a:solidFill>
                <a:sym typeface="Wingdings" pitchFamily="2" charset="2"/>
              </a:rPr>
              <a:t>GCA</a:t>
            </a:r>
            <a:r>
              <a:rPr lang="en-US" sz="3600" dirty="0" smtClean="0">
                <a:sym typeface="Wingdings" pitchFamily="2" charset="2"/>
              </a:rPr>
              <a:t>…</a:t>
            </a:r>
          </a:p>
          <a:p>
            <a:pPr lvl="2">
              <a:lnSpc>
                <a:spcPct val="90000"/>
              </a:lnSpc>
            </a:pPr>
            <a:r>
              <a:rPr lang="en-US" sz="3600" dirty="0" smtClean="0">
                <a:sym typeface="Wingdings" pitchFamily="2" charset="2"/>
              </a:rPr>
              <a:t>MY DOG SKIP </a:t>
            </a:r>
            <a:r>
              <a:rPr lang="en-US" sz="3600" dirty="0" smtClean="0">
                <a:solidFill>
                  <a:srgbClr val="00CC00"/>
                </a:solidFill>
                <a:sym typeface="Wingdings" pitchFamily="2" charset="2"/>
              </a:rPr>
              <a:t> </a:t>
            </a:r>
            <a:r>
              <a:rPr lang="en-US" sz="3600" dirty="0" smtClean="0">
                <a:sym typeface="Wingdings" pitchFamily="2" charset="2"/>
              </a:rPr>
              <a:t>MD OGS KIP</a:t>
            </a:r>
            <a:endParaRPr lang="en-US" sz="36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Mutations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Mutagens</a:t>
            </a:r>
            <a:r>
              <a:rPr lang="en-US" sz="4000" dirty="0" smtClean="0"/>
              <a:t> are any agents that cause a change in the DNA sequence.</a:t>
            </a:r>
          </a:p>
          <a:p>
            <a:pPr>
              <a:spcAft>
                <a:spcPts val="1200"/>
              </a:spcAft>
            </a:pPr>
            <a:r>
              <a:rPr lang="en-US" sz="4000" dirty="0" smtClean="0"/>
              <a:t>If a single body cell is mutated, this can result in cancer</a:t>
            </a:r>
          </a:p>
          <a:p>
            <a:r>
              <a:rPr lang="en-US" sz="4000" dirty="0" smtClean="0"/>
              <a:t>If a reproductive cell is mutated, this can result in a “mutated” offspring (having a new physical trait)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Causes of Mutations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49404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u="sng" dirty="0" smtClean="0"/>
              <a:t>Spontaneous mutations</a:t>
            </a:r>
            <a:r>
              <a:rPr lang="en-US" sz="4000" dirty="0" smtClean="0"/>
              <a:t>: mistakes that occur during replication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Causes of Mutations</a:t>
            </a:r>
            <a:endParaRPr lang="en-US" dirty="0"/>
          </a:p>
        </p:txBody>
      </p:sp>
      <p:pic>
        <p:nvPicPr>
          <p:cNvPr id="4098" name="Picture 2" descr="http://evolution.berkeley.edu/evosite/evo101/images/dna-mutati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590800"/>
            <a:ext cx="6834082" cy="3162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63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u="sng" dirty="0" smtClean="0"/>
              <a:t>Environmental Agents</a:t>
            </a:r>
            <a:r>
              <a:rPr lang="en-US" sz="4000" dirty="0" smtClean="0"/>
              <a:t>: exposure to radiation (X-rays, gamma rays, UV rays) or certain chemicals</a:t>
            </a:r>
          </a:p>
          <a:p>
            <a:pPr>
              <a:buNone/>
            </a:pP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Causes of Mutations</a:t>
            </a:r>
            <a:endParaRPr lang="en-US" dirty="0"/>
          </a:p>
        </p:txBody>
      </p:sp>
      <p:pic>
        <p:nvPicPr>
          <p:cNvPr id="4" name="Picture 4" descr="http://angryweb.net/wp-content/uploads/2009/10/tm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798011"/>
            <a:ext cx="4876800" cy="36789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5-29-Nucleotides-NL.gif"/>
          <p:cNvPicPr>
            <a:picLocks noChangeAspect="1"/>
          </p:cNvPicPr>
          <p:nvPr/>
        </p:nvPicPr>
        <p:blipFill>
          <a:blip r:embed="rId2" cstate="print"/>
          <a:srcRect l="53000" t="29764" r="22000" b="48651"/>
          <a:stretch>
            <a:fillRect/>
          </a:stretch>
        </p:blipFill>
        <p:spPr>
          <a:xfrm>
            <a:off x="4724400" y="3733800"/>
            <a:ext cx="4048125" cy="2590800"/>
          </a:xfrm>
          <a:prstGeom prst="rect">
            <a:avLst/>
          </a:prstGeom>
        </p:spPr>
      </p:pic>
      <p:pic>
        <p:nvPicPr>
          <p:cNvPr id="4" name="Picture 3" descr="05-29-Nucleotides-L.gif"/>
          <p:cNvPicPr>
            <a:picLocks noChangeAspect="1"/>
          </p:cNvPicPr>
          <p:nvPr/>
        </p:nvPicPr>
        <p:blipFill>
          <a:blip r:embed="rId3" cstate="print"/>
          <a:srcRect l="81000" t="5481" b="12226"/>
          <a:stretch>
            <a:fillRect/>
          </a:stretch>
        </p:blipFill>
        <p:spPr>
          <a:xfrm>
            <a:off x="7620000" y="-685800"/>
            <a:ext cx="1376597" cy="4419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332"/>
            <a:ext cx="7543800" cy="5805668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en-US" sz="4000" dirty="0" smtClean="0"/>
              <a:t>DNA is made of long chains of </a:t>
            </a:r>
            <a:r>
              <a:rPr lang="en-US" sz="4000" dirty="0" smtClean="0">
                <a:solidFill>
                  <a:srgbClr val="FF0000"/>
                </a:solidFill>
              </a:rPr>
              <a:t>nucleotides</a:t>
            </a:r>
          </a:p>
          <a:p>
            <a:pPr lvl="0"/>
            <a:r>
              <a:rPr lang="en-US" sz="4000" dirty="0" smtClean="0"/>
              <a:t>each nucleotide has 3 parts:</a:t>
            </a:r>
          </a:p>
          <a:p>
            <a:pPr lvl="1">
              <a:buNone/>
            </a:pPr>
            <a:r>
              <a:rPr lang="en-US" sz="4000" dirty="0" smtClean="0"/>
              <a:t>1. </a:t>
            </a:r>
            <a:r>
              <a:rPr lang="en-US" sz="4000" dirty="0" err="1" smtClean="0">
                <a:solidFill>
                  <a:srgbClr val="FF0000"/>
                </a:solidFill>
              </a:rPr>
              <a:t>deoxyribose</a:t>
            </a:r>
            <a:r>
              <a:rPr lang="en-US" sz="4000" dirty="0" smtClean="0"/>
              <a:t> </a:t>
            </a:r>
            <a:r>
              <a:rPr lang="en-US" sz="4000" dirty="0" smtClean="0">
                <a:solidFill>
                  <a:srgbClr val="FF0000"/>
                </a:solidFill>
              </a:rPr>
              <a:t>sugar</a:t>
            </a:r>
          </a:p>
          <a:p>
            <a:pPr lvl="1">
              <a:buNone/>
            </a:pPr>
            <a:r>
              <a:rPr lang="en-US" sz="4000" dirty="0" smtClean="0"/>
              <a:t>2. </a:t>
            </a:r>
            <a:r>
              <a:rPr lang="en-US" sz="4000" dirty="0" smtClean="0">
                <a:solidFill>
                  <a:srgbClr val="FF0000"/>
                </a:solidFill>
              </a:rPr>
              <a:t>phosphate group</a:t>
            </a:r>
          </a:p>
          <a:p>
            <a:pPr lvl="1">
              <a:buNone/>
            </a:pPr>
            <a:r>
              <a:rPr lang="en-US" sz="4000" dirty="0" smtClean="0"/>
              <a:t>3. </a:t>
            </a:r>
            <a:r>
              <a:rPr lang="en-US" sz="4000" dirty="0" smtClean="0">
                <a:solidFill>
                  <a:srgbClr val="FF0000"/>
                </a:solidFill>
              </a:rPr>
              <a:t>nitrogenous base</a:t>
            </a:r>
            <a:r>
              <a:rPr lang="en-US" sz="4000" dirty="0" smtClean="0"/>
              <a:t>  </a:t>
            </a:r>
          </a:p>
          <a:p>
            <a:pPr lvl="0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3732"/>
          </a:xfrm>
        </p:spPr>
        <p:txBody>
          <a:bodyPr/>
          <a:lstStyle/>
          <a:p>
            <a:r>
              <a:rPr lang="en-US" dirty="0" smtClean="0"/>
              <a:t>DNA Components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66800"/>
            <a:ext cx="7239000" cy="4940491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sz="4000" dirty="0" smtClean="0"/>
              <a:t>there are </a:t>
            </a:r>
            <a:r>
              <a:rPr lang="en-US" sz="4000" dirty="0" smtClean="0">
                <a:solidFill>
                  <a:srgbClr val="FF0000"/>
                </a:solidFill>
              </a:rPr>
              <a:t>4</a:t>
            </a:r>
            <a:r>
              <a:rPr lang="en-US" sz="4000" dirty="0" smtClean="0"/>
              <a:t> possible nitrogen bases:</a:t>
            </a:r>
          </a:p>
          <a:p>
            <a:r>
              <a:rPr lang="en-US" sz="4000" u="sng" dirty="0" smtClean="0"/>
              <a:t>the </a:t>
            </a:r>
            <a:r>
              <a:rPr lang="en-US" sz="4000" u="sng" dirty="0" err="1" smtClean="0"/>
              <a:t>purines</a:t>
            </a:r>
            <a:r>
              <a:rPr lang="en-US" sz="4000" dirty="0" smtClean="0"/>
              <a:t>:   </a:t>
            </a:r>
            <a:r>
              <a:rPr lang="en-US" sz="4000" b="1" u="sng" dirty="0" smtClean="0">
                <a:solidFill>
                  <a:srgbClr val="FF0000"/>
                </a:solidFill>
              </a:rPr>
              <a:t>A</a:t>
            </a:r>
            <a:r>
              <a:rPr lang="en-US" sz="4000" dirty="0" smtClean="0">
                <a:solidFill>
                  <a:srgbClr val="FF0000"/>
                </a:solidFill>
              </a:rPr>
              <a:t>denine</a:t>
            </a:r>
          </a:p>
          <a:p>
            <a:pPr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	 and </a:t>
            </a:r>
            <a:r>
              <a:rPr lang="en-US" sz="4000" b="1" u="sng" dirty="0" smtClean="0">
                <a:solidFill>
                  <a:srgbClr val="FF0000"/>
                </a:solidFill>
              </a:rPr>
              <a:t>G</a:t>
            </a:r>
            <a:r>
              <a:rPr lang="en-US" sz="4000" dirty="0" smtClean="0">
                <a:solidFill>
                  <a:srgbClr val="FF0000"/>
                </a:solidFill>
              </a:rPr>
              <a:t>uanine</a:t>
            </a:r>
          </a:p>
          <a:p>
            <a:r>
              <a:rPr lang="en-US" sz="4000" u="sng" dirty="0" smtClean="0"/>
              <a:t>the </a:t>
            </a:r>
            <a:r>
              <a:rPr lang="en-US" sz="4000" u="sng" dirty="0" err="1" smtClean="0"/>
              <a:t>pyrimidines</a:t>
            </a:r>
            <a:r>
              <a:rPr lang="en-US" sz="4000" dirty="0" smtClean="0"/>
              <a:t>:   </a:t>
            </a:r>
            <a:r>
              <a:rPr lang="en-US" sz="4000" b="1" u="sng" dirty="0" smtClean="0">
                <a:solidFill>
                  <a:srgbClr val="FF0000"/>
                </a:solidFill>
              </a:rPr>
              <a:t>C</a:t>
            </a:r>
            <a:r>
              <a:rPr lang="en-US" sz="4000" dirty="0" smtClean="0">
                <a:solidFill>
                  <a:srgbClr val="FF0000"/>
                </a:solidFill>
              </a:rPr>
              <a:t>ytosine and </a:t>
            </a:r>
            <a:r>
              <a:rPr lang="en-US" sz="4000" b="1" u="sng" dirty="0" smtClean="0">
                <a:solidFill>
                  <a:srgbClr val="FF0000"/>
                </a:solidFill>
              </a:rPr>
              <a:t>T</a:t>
            </a:r>
            <a:r>
              <a:rPr lang="en-US" sz="4000" dirty="0" smtClean="0">
                <a:solidFill>
                  <a:srgbClr val="FF0000"/>
                </a:solidFill>
              </a:rPr>
              <a:t>hymine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DNA Components</a:t>
            </a:r>
            <a:endParaRPr lang="en-US" dirty="0"/>
          </a:p>
        </p:txBody>
      </p:sp>
      <p:pic>
        <p:nvPicPr>
          <p:cNvPr id="4" name="Picture 3" descr="05-29-Nucleotides-L.gif"/>
          <p:cNvPicPr>
            <a:picLocks noChangeAspect="1"/>
          </p:cNvPicPr>
          <p:nvPr/>
        </p:nvPicPr>
        <p:blipFill>
          <a:blip r:embed="rId2" cstate="print"/>
          <a:srcRect l="3000" t="6745" r="66000" b="66189"/>
          <a:stretch>
            <a:fillRect/>
          </a:stretch>
        </p:blipFill>
        <p:spPr>
          <a:xfrm>
            <a:off x="5105400" y="4495800"/>
            <a:ext cx="3200400" cy="2071228"/>
          </a:xfrm>
          <a:prstGeom prst="rect">
            <a:avLst/>
          </a:prstGeom>
        </p:spPr>
      </p:pic>
      <p:pic>
        <p:nvPicPr>
          <p:cNvPr id="5" name="Picture 4" descr="05-29-Nucleotides-L.gif"/>
          <p:cNvPicPr>
            <a:picLocks noChangeAspect="1"/>
          </p:cNvPicPr>
          <p:nvPr/>
        </p:nvPicPr>
        <p:blipFill>
          <a:blip r:embed="rId2" cstate="print"/>
          <a:srcRect l="8000" t="39207" r="56000" b="35160"/>
          <a:stretch>
            <a:fillRect/>
          </a:stretch>
        </p:blipFill>
        <p:spPr>
          <a:xfrm>
            <a:off x="5791200" y="1905000"/>
            <a:ext cx="3176337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5000" y="1524000"/>
            <a:ext cx="5486400" cy="5562600"/>
          </a:xfrm>
        </p:spPr>
        <p:txBody>
          <a:bodyPr>
            <a:normAutofit/>
          </a:bodyPr>
          <a:lstStyle/>
          <a:p>
            <a:pPr lvl="0">
              <a:spcAft>
                <a:spcPts val="1200"/>
              </a:spcAft>
            </a:pPr>
            <a:r>
              <a:rPr lang="en-US" sz="4000" dirty="0" smtClean="0"/>
              <a:t>the nucleotides combine by </a:t>
            </a:r>
            <a:r>
              <a:rPr lang="en-US" sz="4000" dirty="0" smtClean="0">
                <a:solidFill>
                  <a:srgbClr val="FF0000"/>
                </a:solidFill>
              </a:rPr>
              <a:t>dehydration</a:t>
            </a:r>
            <a:r>
              <a:rPr lang="en-US" sz="4000" dirty="0" smtClean="0"/>
              <a:t> to form 2 long chains held together by </a:t>
            </a:r>
            <a:r>
              <a:rPr lang="en-US" sz="4000" dirty="0" smtClean="0">
                <a:solidFill>
                  <a:srgbClr val="FF0000"/>
                </a:solidFill>
              </a:rPr>
              <a:t>covalent</a:t>
            </a:r>
            <a:r>
              <a:rPr lang="en-US" sz="4000" dirty="0" smtClean="0"/>
              <a:t> bonds</a:t>
            </a:r>
          </a:p>
          <a:p>
            <a:pPr lvl="0"/>
            <a:endParaRPr lang="en-US" sz="4000" dirty="0" smtClean="0"/>
          </a:p>
          <a:p>
            <a:pPr lvl="0"/>
            <a:endParaRPr lang="en-US" sz="4000" dirty="0" smtClean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DNA Structure</a:t>
            </a:r>
            <a:endParaRPr lang="en-US" dirty="0"/>
          </a:p>
        </p:txBody>
      </p:sp>
      <p:pic>
        <p:nvPicPr>
          <p:cNvPr id="6" name="Picture 5" descr="05-29-Nucleotides-L.gif"/>
          <p:cNvPicPr>
            <a:picLocks noChangeAspect="1"/>
          </p:cNvPicPr>
          <p:nvPr/>
        </p:nvPicPr>
        <p:blipFill>
          <a:blip r:embed="rId2" cstate="print"/>
          <a:srcRect l="81000" t="5481" b="12226"/>
          <a:stretch>
            <a:fillRect/>
          </a:stretch>
        </p:blipFill>
        <p:spPr>
          <a:xfrm>
            <a:off x="228600" y="1066799"/>
            <a:ext cx="1676400" cy="5382125"/>
          </a:xfrm>
          <a:prstGeom prst="rect">
            <a:avLst/>
          </a:prstGeom>
        </p:spPr>
      </p:pic>
      <p:pic>
        <p:nvPicPr>
          <p:cNvPr id="7" name="Picture 6" descr="05-29-Nucleotides-L.gif"/>
          <p:cNvPicPr>
            <a:picLocks noChangeAspect="1"/>
          </p:cNvPicPr>
          <p:nvPr/>
        </p:nvPicPr>
        <p:blipFill>
          <a:blip r:embed="rId2" cstate="print"/>
          <a:srcRect l="81000" t="5481" b="12226"/>
          <a:stretch>
            <a:fillRect/>
          </a:stretch>
        </p:blipFill>
        <p:spPr>
          <a:xfrm flipH="1" flipV="1">
            <a:off x="7315200" y="816422"/>
            <a:ext cx="1605197" cy="51535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905000"/>
            <a:ext cx="4572000" cy="410229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2 chains are joined together by </a:t>
            </a:r>
            <a:r>
              <a:rPr lang="en-US" sz="4000" dirty="0" smtClean="0">
                <a:solidFill>
                  <a:srgbClr val="FF0000"/>
                </a:solidFill>
              </a:rPr>
              <a:t>hydrogen</a:t>
            </a:r>
            <a:r>
              <a:rPr lang="en-US" sz="4000" dirty="0" smtClean="0"/>
              <a:t> bonds between the bases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DNA Structure</a:t>
            </a:r>
            <a:endParaRPr lang="en-US" dirty="0"/>
          </a:p>
        </p:txBody>
      </p:sp>
      <p:pic>
        <p:nvPicPr>
          <p:cNvPr id="4" name="Picture 3" descr="16-05-DoubleHelix-L.jpg"/>
          <p:cNvPicPr>
            <a:picLocks noChangeAspect="1"/>
          </p:cNvPicPr>
          <p:nvPr/>
        </p:nvPicPr>
        <p:blipFill>
          <a:blip r:embed="rId2" cstate="print"/>
          <a:srcRect l="27500" r="26667" b="13208"/>
          <a:stretch>
            <a:fillRect/>
          </a:stretch>
        </p:blipFill>
        <p:spPr>
          <a:xfrm>
            <a:off x="4419600" y="1066800"/>
            <a:ext cx="4477033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14400"/>
            <a:ext cx="8686800" cy="59436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4000" dirty="0" smtClean="0"/>
              <a:t>the 2 bases that are bonded are called a </a:t>
            </a:r>
            <a:r>
              <a:rPr lang="en-US" sz="4000" u="sng" dirty="0" smtClean="0">
                <a:solidFill>
                  <a:srgbClr val="FF0000"/>
                </a:solidFill>
              </a:rPr>
              <a:t>base pair</a:t>
            </a:r>
            <a:endParaRPr lang="en-US" sz="4000" dirty="0" smtClean="0"/>
          </a:p>
          <a:p>
            <a:pPr>
              <a:spcAft>
                <a:spcPts val="1800"/>
              </a:spcAft>
            </a:pPr>
            <a:r>
              <a:rPr lang="en-US" sz="4000" u="sng" dirty="0" smtClean="0"/>
              <a:t>Base Pairing Rules:</a:t>
            </a:r>
            <a:r>
              <a:rPr lang="en-US" sz="4000" dirty="0" smtClean="0"/>
              <a:t>    </a:t>
            </a:r>
          </a:p>
          <a:p>
            <a:pPr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		A pairs with T</a:t>
            </a:r>
          </a:p>
          <a:p>
            <a:pPr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			   </a:t>
            </a:r>
            <a:r>
              <a:rPr lang="en-US" sz="4000" dirty="0" smtClean="0"/>
              <a:t>and</a:t>
            </a:r>
          </a:p>
          <a:p>
            <a:pPr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		G pairs with C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DNA Structure</a:t>
            </a:r>
            <a:endParaRPr lang="en-US" dirty="0"/>
          </a:p>
        </p:txBody>
      </p:sp>
      <p:pic>
        <p:nvPicPr>
          <p:cNvPr id="4" name="Picture 3" descr="16-06-DNABasePairing-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1600200"/>
            <a:ext cx="360045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kelley">
      <a:majorFont>
        <a:latin typeface="Gill Sans MT"/>
        <a:ea typeface=""/>
        <a:cs typeface=""/>
      </a:majorFont>
      <a:minorFont>
        <a:latin typeface="Comic Sans MS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6787</TotalTime>
  <Words>958</Words>
  <Application>Microsoft Office PowerPoint</Application>
  <PresentationFormat>On-screen Show (4:3)</PresentationFormat>
  <Paragraphs>168</Paragraphs>
  <Slides>47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Arial</vt:lpstr>
      <vt:lpstr>Calibri</vt:lpstr>
      <vt:lpstr>Comic Sans MS</vt:lpstr>
      <vt:lpstr>Gill Sans MT</vt:lpstr>
      <vt:lpstr>Verdana</vt:lpstr>
      <vt:lpstr>Wingdings</vt:lpstr>
      <vt:lpstr>Wingdings 2</vt:lpstr>
      <vt:lpstr>Wingdings 3</vt:lpstr>
      <vt:lpstr>Concourse</vt:lpstr>
      <vt:lpstr>DNA &amp; Protein Synthesis</vt:lpstr>
      <vt:lpstr>What is DNA?</vt:lpstr>
      <vt:lpstr>Interesting DNA Facts</vt:lpstr>
      <vt:lpstr>Interesting DNA Facts</vt:lpstr>
      <vt:lpstr>DNA Components</vt:lpstr>
      <vt:lpstr>DNA Components</vt:lpstr>
      <vt:lpstr>DNA Structure</vt:lpstr>
      <vt:lpstr>DNA Structure</vt:lpstr>
      <vt:lpstr>DNA Structure</vt:lpstr>
      <vt:lpstr>DNA Structure</vt:lpstr>
      <vt:lpstr>DNA Structure</vt:lpstr>
      <vt:lpstr>R. Franklin</vt:lpstr>
      <vt:lpstr>DNA Structure</vt:lpstr>
      <vt:lpstr>DNA Replication</vt:lpstr>
      <vt:lpstr>DNA Replication</vt:lpstr>
      <vt:lpstr>DNA Replication</vt:lpstr>
      <vt:lpstr>DNA Replication</vt:lpstr>
      <vt:lpstr>DNA Replication</vt:lpstr>
      <vt:lpstr>DNA Replication</vt:lpstr>
      <vt:lpstr>DNA Replication</vt:lpstr>
      <vt:lpstr>DNA Replication</vt:lpstr>
      <vt:lpstr>Comparing DNA &amp; RNA</vt:lpstr>
      <vt:lpstr>Comparing DNA &amp; RNA</vt:lpstr>
      <vt:lpstr>Transcription</vt:lpstr>
      <vt:lpstr>Transcription</vt:lpstr>
      <vt:lpstr>Transcription</vt:lpstr>
      <vt:lpstr>Transcription</vt:lpstr>
      <vt:lpstr>Transcription</vt:lpstr>
      <vt:lpstr>Transcription</vt:lpstr>
      <vt:lpstr>Genetic Code</vt:lpstr>
      <vt:lpstr>Genetic Code</vt:lpstr>
      <vt:lpstr>Genetic Code</vt:lpstr>
      <vt:lpstr>PowerPoint Presentation</vt:lpstr>
      <vt:lpstr>Genetic Code</vt:lpstr>
      <vt:lpstr>Protein Synthesis</vt:lpstr>
      <vt:lpstr>Protein Synthesis</vt:lpstr>
      <vt:lpstr>Translation</vt:lpstr>
      <vt:lpstr>Translation</vt:lpstr>
      <vt:lpstr>Translation</vt:lpstr>
      <vt:lpstr>The Big Picture</vt:lpstr>
      <vt:lpstr>Mutations</vt:lpstr>
      <vt:lpstr>Gene Mutations</vt:lpstr>
      <vt:lpstr>Gene Mutations</vt:lpstr>
      <vt:lpstr>Gene Mutations</vt:lpstr>
      <vt:lpstr>Causes of Mutations</vt:lpstr>
      <vt:lpstr>Causes of Mutations</vt:lpstr>
      <vt:lpstr>Causes of Mutations</vt:lpstr>
    </vt:vector>
  </TitlesOfParts>
  <Company>Wake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 &amp; Protein Synthesis</dc:title>
  <dc:creator>kcollins</dc:creator>
  <cp:lastModifiedBy>Leslie Lambert</cp:lastModifiedBy>
  <cp:revision>70</cp:revision>
  <dcterms:created xsi:type="dcterms:W3CDTF">2012-10-07T17:21:27Z</dcterms:created>
  <dcterms:modified xsi:type="dcterms:W3CDTF">2016-03-08T15:00:47Z</dcterms:modified>
</cp:coreProperties>
</file>