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91" r:id="rId7"/>
    <p:sldId id="261" r:id="rId8"/>
    <p:sldId id="262" r:id="rId9"/>
    <p:sldId id="292" r:id="rId10"/>
    <p:sldId id="263" r:id="rId11"/>
    <p:sldId id="264" r:id="rId12"/>
    <p:sldId id="293" r:id="rId13"/>
    <p:sldId id="265" r:id="rId14"/>
    <p:sldId id="294" r:id="rId15"/>
    <p:sldId id="266" r:id="rId16"/>
    <p:sldId id="295" r:id="rId17"/>
    <p:sldId id="267" r:id="rId18"/>
    <p:sldId id="268" r:id="rId19"/>
    <p:sldId id="269" r:id="rId20"/>
    <p:sldId id="270" r:id="rId21"/>
    <p:sldId id="271" r:id="rId22"/>
    <p:sldId id="272" r:id="rId23"/>
    <p:sldId id="311" r:id="rId24"/>
    <p:sldId id="306" r:id="rId25"/>
    <p:sldId id="308" r:id="rId26"/>
    <p:sldId id="296" r:id="rId27"/>
    <p:sldId id="297" r:id="rId28"/>
    <p:sldId id="298" r:id="rId29"/>
    <p:sldId id="299" r:id="rId30"/>
    <p:sldId id="300" r:id="rId31"/>
    <p:sldId id="301" r:id="rId32"/>
    <p:sldId id="274" r:id="rId33"/>
    <p:sldId id="275" r:id="rId34"/>
    <p:sldId id="276" r:id="rId35"/>
    <p:sldId id="312" r:id="rId36"/>
    <p:sldId id="313" r:id="rId37"/>
    <p:sldId id="314" r:id="rId38"/>
    <p:sldId id="281" r:id="rId39"/>
    <p:sldId id="315" r:id="rId40"/>
    <p:sldId id="279" r:id="rId41"/>
    <p:sldId id="316" r:id="rId42"/>
    <p:sldId id="282" r:id="rId43"/>
    <p:sldId id="317" r:id="rId44"/>
    <p:sldId id="283" r:id="rId45"/>
    <p:sldId id="280" r:id="rId46"/>
    <p:sldId id="277" r:id="rId47"/>
    <p:sldId id="278" r:id="rId48"/>
    <p:sldId id="284" r:id="rId49"/>
    <p:sldId id="285" r:id="rId50"/>
    <p:sldId id="286" r:id="rId51"/>
    <p:sldId id="319" r:id="rId52"/>
    <p:sldId id="318" r:id="rId53"/>
    <p:sldId id="288" r:id="rId54"/>
    <p:sldId id="303" r:id="rId55"/>
    <p:sldId id="302" r:id="rId56"/>
    <p:sldId id="304" r:id="rId57"/>
    <p:sldId id="320" r:id="rId58"/>
    <p:sldId id="287" r:id="rId59"/>
    <p:sldId id="321" r:id="rId60"/>
    <p:sldId id="322" r:id="rId61"/>
    <p:sldId id="323" r:id="rId62"/>
    <p:sldId id="289" r:id="rId63"/>
    <p:sldId id="324" r:id="rId64"/>
    <p:sldId id="325" r:id="rId65"/>
    <p:sldId id="290" r:id="rId66"/>
    <p:sldId id="326" r:id="rId67"/>
    <p:sldId id="327" r:id="rId68"/>
    <p:sldId id="328" r:id="rId6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62F7A-4FEE-4D94-9717-AB8EEC0E2877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F668D-2CCA-41C8-9E76-2773ED52B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7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F668D-2CCA-41C8-9E76-2773ED52B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8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A634B9-3487-45FB-82AA-946AB0E92CB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5C5C65D-3D8E-4FF5-9D3F-D2A57C058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34B9-3487-45FB-82AA-946AB0E92CB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C65D-3D8E-4FF5-9D3F-D2A57C058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34B9-3487-45FB-82AA-946AB0E92CB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C65D-3D8E-4FF5-9D3F-D2A57C058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A634B9-3487-45FB-82AA-946AB0E92CB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C5C65D-3D8E-4FF5-9D3F-D2A57C058D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A634B9-3487-45FB-82AA-946AB0E92CB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5C5C65D-3D8E-4FF5-9D3F-D2A57C058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34B9-3487-45FB-82AA-946AB0E92CB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C65D-3D8E-4FF5-9D3F-D2A57C058D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34B9-3487-45FB-82AA-946AB0E92CB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C65D-3D8E-4FF5-9D3F-D2A57C058D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A634B9-3487-45FB-82AA-946AB0E92CB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C5C65D-3D8E-4FF5-9D3F-D2A57C058D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34B9-3487-45FB-82AA-946AB0E92CB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C65D-3D8E-4FF5-9D3F-D2A57C058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A634B9-3487-45FB-82AA-946AB0E92CB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C5C65D-3D8E-4FF5-9D3F-D2A57C058D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A634B9-3487-45FB-82AA-946AB0E92CB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C5C65D-3D8E-4FF5-9D3F-D2A57C058D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A634B9-3487-45FB-82AA-946AB0E92CB2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C5C65D-3D8E-4FF5-9D3F-D2A57C058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choolworkhelper.net/wp-content/uploads/2011/02/Endosymbiosis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southbaymobilization.org/newsroom/earth/USFromSpaceWithStars102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52.png"/><Relationship Id="rId4" Type="http://schemas.openxmlformats.org/officeDocument/2006/relationships/image" Target="../media/image62.jpeg"/><Relationship Id="rId9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PkOAnK20kw&amp;feature=player_embedded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Theories on the </a:t>
            </a:r>
            <a:br>
              <a:rPr lang="en-US" dirty="0" smtClean="0"/>
            </a:br>
            <a:r>
              <a:rPr lang="en-US" dirty="0" smtClean="0"/>
              <a:t>origins of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History and development of life on Earth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467600" cy="655638"/>
          </a:xfrm>
        </p:spPr>
        <p:txBody>
          <a:bodyPr/>
          <a:lstStyle/>
          <a:p>
            <a:r>
              <a:rPr lang="en-US" dirty="0" smtClean="0"/>
              <a:t>Development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7620000" cy="5483352"/>
          </a:xfrm>
        </p:spPr>
        <p:txBody>
          <a:bodyPr/>
          <a:lstStyle/>
          <a:p>
            <a:r>
              <a:rPr lang="en-US" dirty="0" smtClean="0"/>
              <a:t>Theories about the development of life claim that early environments on Earth contained what is considered a “primordial soup” of materials</a:t>
            </a:r>
          </a:p>
          <a:p>
            <a:pPr lvl="1"/>
            <a:r>
              <a:rPr lang="en-US" dirty="0" smtClean="0"/>
              <a:t>Contained a “stew” of organic molecules</a:t>
            </a:r>
          </a:p>
          <a:p>
            <a:pPr lvl="1"/>
            <a:r>
              <a:rPr lang="en-US" dirty="0" smtClean="0"/>
              <a:t>Contained amino acids that linked together to form proteins (building blocks of cells)</a:t>
            </a:r>
          </a:p>
          <a:p>
            <a:pPr lvl="1"/>
            <a:r>
              <a:rPr lang="en-US" dirty="0" smtClean="0"/>
              <a:t>Contained basic nucleotides for the formation of RNA sequences</a:t>
            </a:r>
            <a:endParaRPr lang="en-US" dirty="0"/>
          </a:p>
        </p:txBody>
      </p:sp>
      <p:pic>
        <p:nvPicPr>
          <p:cNvPr id="20482" name="Picture 2" descr="http://www.astrobio.net/images/galleryimages_images/Gallery_Image_6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91000"/>
            <a:ext cx="4445000" cy="2400301"/>
          </a:xfrm>
          <a:prstGeom prst="rect">
            <a:avLst/>
          </a:prstGeom>
          <a:noFill/>
        </p:spPr>
      </p:pic>
      <p:pic>
        <p:nvPicPr>
          <p:cNvPr id="20484" name="Picture 4" descr="http://blogs.discovermagazine.com/notrocketscience/files/2010/10/Mitochond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399" y="4038600"/>
            <a:ext cx="3196231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67600" cy="655638"/>
          </a:xfrm>
        </p:spPr>
        <p:txBody>
          <a:bodyPr/>
          <a:lstStyle/>
          <a:p>
            <a:r>
              <a:rPr lang="en-US" dirty="0" smtClean="0"/>
              <a:t>Development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7620000" cy="53309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The </a:t>
            </a:r>
            <a:r>
              <a:rPr lang="en-US" dirty="0" smtClean="0"/>
              <a:t>first evidence of life is from 2.2 billion years ago with heterotrophic, anaerobic </a:t>
            </a:r>
            <a:r>
              <a:rPr lang="en-US" b="1" dirty="0" smtClean="0"/>
              <a:t>bacteria</a:t>
            </a:r>
            <a:r>
              <a:rPr lang="en-US" dirty="0" smtClean="0"/>
              <a:t> that accumulated in the shallow oceans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Photosynthetic </a:t>
            </a:r>
            <a:r>
              <a:rPr lang="en-US" dirty="0" smtClean="0"/>
              <a:t>bacteria developed and</a:t>
            </a:r>
          </a:p>
          <a:p>
            <a:pPr>
              <a:buNone/>
            </a:pPr>
            <a:r>
              <a:rPr lang="en-US" dirty="0" smtClean="0"/>
              <a:t>	put </a:t>
            </a:r>
            <a:r>
              <a:rPr lang="en-US" b="1" dirty="0" smtClean="0"/>
              <a:t>oxygen</a:t>
            </a:r>
            <a:r>
              <a:rPr lang="en-US" dirty="0" smtClean="0"/>
              <a:t> into the </a:t>
            </a:r>
          </a:p>
          <a:p>
            <a:pPr>
              <a:buNone/>
            </a:pPr>
            <a:r>
              <a:rPr lang="en-US" dirty="0" smtClean="0"/>
              <a:t>	atmosphere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1506" name="Picture 2" descr="http://www.isgtw.org/sites/default/files/OriginOfLif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514600"/>
            <a:ext cx="2514600" cy="2514600"/>
          </a:xfrm>
          <a:prstGeom prst="rect">
            <a:avLst/>
          </a:prstGeom>
          <a:noFill/>
        </p:spPr>
      </p:pic>
      <p:pic>
        <p:nvPicPr>
          <p:cNvPr id="21508" name="Picture 4" descr="http://itc.gsw.edu/faculty/bcarter/histgeol/history/prot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114800"/>
            <a:ext cx="2667000" cy="2046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639762"/>
          </a:xfrm>
        </p:spPr>
        <p:txBody>
          <a:bodyPr/>
          <a:lstStyle/>
          <a:p>
            <a:r>
              <a:rPr lang="en-US" dirty="0" smtClean="0"/>
              <a:t>Development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7620000" cy="52547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An </a:t>
            </a:r>
            <a:r>
              <a:rPr lang="en-US" dirty="0" smtClean="0"/>
              <a:t>oxygen rich atmosphere is key to the development of more complex organisms like aerobic bacteria</a:t>
            </a:r>
          </a:p>
          <a:p>
            <a:pPr marL="0" indent="0">
              <a:buNone/>
            </a:pPr>
            <a:r>
              <a:rPr lang="en-US" dirty="0" smtClean="0"/>
              <a:t>4. Oxygen </a:t>
            </a:r>
            <a:r>
              <a:rPr lang="en-US" dirty="0" smtClean="0"/>
              <a:t>was converted to </a:t>
            </a:r>
            <a:r>
              <a:rPr lang="en-US" b="1" dirty="0" smtClean="0"/>
              <a:t>O</a:t>
            </a:r>
            <a:r>
              <a:rPr lang="en-US" b="1" baseline="-25000" dirty="0" smtClean="0"/>
              <a:t>3 </a:t>
            </a:r>
            <a:r>
              <a:rPr lang="en-US" b="1" dirty="0" smtClean="0"/>
              <a:t>(ozone) </a:t>
            </a:r>
            <a:r>
              <a:rPr lang="en-US" dirty="0" smtClean="0"/>
              <a:t>by lightning giving the Earth the ozone layer</a:t>
            </a:r>
          </a:p>
          <a:p>
            <a:r>
              <a:rPr lang="en-US" dirty="0" smtClean="0"/>
              <a:t>The ozone layer protects the Earth from </a:t>
            </a:r>
            <a:r>
              <a:rPr lang="en-US" b="1" dirty="0" smtClean="0"/>
              <a:t>solar</a:t>
            </a:r>
            <a:r>
              <a:rPr lang="en-US" dirty="0" smtClean="0"/>
              <a:t> radiation and allowed more complex organisms to develop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Ozone Layer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483647" y="-1400175"/>
            <a:ext cx="2428875" cy="2838450"/>
          </a:xfrm>
          <a:prstGeom prst="rect">
            <a:avLst/>
          </a:prstGeom>
          <a:noFill/>
        </p:spPr>
      </p:pic>
      <p:pic>
        <p:nvPicPr>
          <p:cNvPr id="1028" name="Picture 4" descr="Ozone Layer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483647" y="-1400175"/>
            <a:ext cx="2428875" cy="2838450"/>
          </a:xfrm>
          <a:prstGeom prst="rect">
            <a:avLst/>
          </a:prstGeom>
          <a:noFill/>
        </p:spPr>
      </p:pic>
      <p:pic>
        <p:nvPicPr>
          <p:cNvPr id="1030" name="Picture 6" descr="https://educationforjustice.org/system/files/imagecache/resource-img/ozone-carto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163567"/>
            <a:ext cx="3962400" cy="2694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ndosymbiosis Endosymbiosis: Evidence &amp; Evolution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200400"/>
            <a:ext cx="5354592" cy="2971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655638"/>
          </a:xfrm>
        </p:spPr>
        <p:txBody>
          <a:bodyPr/>
          <a:lstStyle/>
          <a:p>
            <a:r>
              <a:rPr lang="en-US" dirty="0" smtClean="0"/>
              <a:t>Development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7620000" cy="53309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5. The </a:t>
            </a:r>
            <a:r>
              <a:rPr lang="en-US" dirty="0" smtClean="0"/>
              <a:t>current theory for how eukaryotic cells developed is based upon the idea that they may have come from bacterial cells living in other bacterial cells ( a cell within a cell)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u="sng" dirty="0" err="1" smtClean="0"/>
              <a:t>Endosymbiosis</a:t>
            </a:r>
            <a:r>
              <a:rPr lang="en-US" b="1" u="sng" dirty="0" smtClean="0"/>
              <a:t>:</a:t>
            </a:r>
          </a:p>
          <a:p>
            <a:pPr>
              <a:buNone/>
            </a:pPr>
            <a:r>
              <a:rPr lang="en-US" dirty="0" smtClean="0"/>
              <a:t>eukaryotic cells </a:t>
            </a:r>
          </a:p>
          <a:p>
            <a:pPr>
              <a:buNone/>
            </a:pPr>
            <a:r>
              <a:rPr lang="en-US" dirty="0" smtClean="0"/>
              <a:t>developed through </a:t>
            </a:r>
          </a:p>
          <a:p>
            <a:pPr>
              <a:buNone/>
            </a:pPr>
            <a:r>
              <a:rPr lang="en-US" dirty="0" smtClean="0"/>
              <a:t>symbiotic relationships</a:t>
            </a:r>
          </a:p>
          <a:p>
            <a:pPr>
              <a:buNone/>
            </a:pPr>
            <a:r>
              <a:rPr lang="en-US" dirty="0" smtClean="0"/>
              <a:t>with prokaryotic cells.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731838"/>
          </a:xfrm>
        </p:spPr>
        <p:txBody>
          <a:bodyPr/>
          <a:lstStyle/>
          <a:p>
            <a:r>
              <a:rPr lang="en-US" dirty="0" smtClean="0"/>
              <a:t>The History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7543800" cy="5330952"/>
          </a:xfrm>
        </p:spPr>
        <p:txBody>
          <a:bodyPr/>
          <a:lstStyle/>
          <a:p>
            <a:r>
              <a:rPr lang="en-US" dirty="0" smtClean="0"/>
              <a:t>Scientists learn about the different types of organisms that have been on Earth by studying </a:t>
            </a:r>
            <a:r>
              <a:rPr lang="en-US" b="1" dirty="0" smtClean="0"/>
              <a:t>fossils</a:t>
            </a:r>
            <a:r>
              <a:rPr lang="en-US" dirty="0" smtClean="0"/>
              <a:t> (any evidence of a dead organism)</a:t>
            </a:r>
          </a:p>
          <a:p>
            <a:endParaRPr lang="en-US" dirty="0" smtClean="0"/>
          </a:p>
          <a:p>
            <a:r>
              <a:rPr lang="en-US" dirty="0" smtClean="0"/>
              <a:t>Fossils are usually found in </a:t>
            </a:r>
            <a:r>
              <a:rPr lang="en-US" b="1" dirty="0" smtClean="0"/>
              <a:t>sedimentary </a:t>
            </a:r>
            <a:r>
              <a:rPr lang="en-US" dirty="0" smtClean="0"/>
              <a:t>rock</a:t>
            </a:r>
            <a:endParaRPr lang="en-US" dirty="0"/>
          </a:p>
        </p:txBody>
      </p:sp>
      <p:pic>
        <p:nvPicPr>
          <p:cNvPr id="4" name="Picture 3" descr="25-00-FossilPe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581400"/>
            <a:ext cx="2692400" cy="2019300"/>
          </a:xfrm>
          <a:prstGeom prst="rect">
            <a:avLst/>
          </a:prstGeom>
        </p:spPr>
      </p:pic>
      <p:pic>
        <p:nvPicPr>
          <p:cNvPr id="5" name="Picture 4" descr="25-01b-PreHumanSku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352800"/>
            <a:ext cx="2026539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stkc.go.th/LOEarthScience/OFFLINE/LO801/images/eng/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733800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467600" cy="731838"/>
          </a:xfrm>
        </p:spPr>
        <p:txBody>
          <a:bodyPr/>
          <a:lstStyle/>
          <a:p>
            <a:r>
              <a:rPr lang="en-US" dirty="0" smtClean="0"/>
              <a:t>The History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1534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Methods for finding the age of fossils: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u="sng" dirty="0" smtClean="0"/>
          </a:p>
          <a:p>
            <a:r>
              <a:rPr lang="en-US" sz="2000" b="1" u="sng" dirty="0" smtClean="0"/>
              <a:t>Relative dating</a:t>
            </a:r>
            <a:r>
              <a:rPr lang="en-US" sz="2000" dirty="0" smtClean="0"/>
              <a:t>: estimating the age of a fossil based on the order of rock layers around a fossil (Law of Superposition)</a:t>
            </a:r>
          </a:p>
          <a:p>
            <a:pPr>
              <a:buNone/>
            </a:pPr>
            <a:endParaRPr lang="en-US" sz="2000" u="sng" dirty="0" smtClean="0"/>
          </a:p>
          <a:p>
            <a:r>
              <a:rPr lang="en-US" sz="2000" b="1" u="sng" dirty="0" smtClean="0"/>
              <a:t>Radiometric dating</a:t>
            </a:r>
            <a:r>
              <a:rPr lang="en-US" sz="2000" dirty="0" smtClean="0"/>
              <a:t>: finding the specific age of a fossil or rock using radioactive isotopes with specific half-lives to give us absolute dating</a:t>
            </a:r>
            <a:endParaRPr lang="en-US" sz="2000" u="sng" dirty="0" smtClean="0"/>
          </a:p>
          <a:p>
            <a:endParaRPr lang="en-US" dirty="0"/>
          </a:p>
        </p:txBody>
      </p:sp>
      <p:pic>
        <p:nvPicPr>
          <p:cNvPr id="6" name="Picture 5" descr="25-02-RadiometricDating-L.gif"/>
          <p:cNvPicPr>
            <a:picLocks noChangeAspect="1"/>
          </p:cNvPicPr>
          <p:nvPr/>
        </p:nvPicPr>
        <p:blipFill>
          <a:blip r:embed="rId3" cstate="print"/>
          <a:srcRect t="29272"/>
          <a:stretch>
            <a:fillRect/>
          </a:stretch>
        </p:blipFill>
        <p:spPr>
          <a:xfrm>
            <a:off x="1143000" y="4572000"/>
            <a:ext cx="3810000" cy="2075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162800" cy="715962"/>
          </a:xfrm>
        </p:spPr>
        <p:txBody>
          <a:bodyPr/>
          <a:lstStyle/>
          <a:p>
            <a:r>
              <a:rPr lang="en-US" dirty="0" smtClean="0"/>
              <a:t>The History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7620000" cy="5254752"/>
          </a:xfrm>
        </p:spPr>
        <p:txBody>
          <a:bodyPr/>
          <a:lstStyle/>
          <a:p>
            <a:r>
              <a:rPr lang="en-US" dirty="0" smtClean="0"/>
              <a:t>The Geologic Time Scale is </a:t>
            </a:r>
          </a:p>
          <a:p>
            <a:pPr>
              <a:buNone/>
            </a:pPr>
            <a:r>
              <a:rPr lang="en-US" dirty="0" smtClean="0"/>
              <a:t>a calendar based on the </a:t>
            </a:r>
          </a:p>
          <a:p>
            <a:pPr>
              <a:buNone/>
            </a:pPr>
            <a:r>
              <a:rPr lang="en-US" dirty="0" smtClean="0"/>
              <a:t>appearance of different type of</a:t>
            </a:r>
          </a:p>
          <a:p>
            <a:pPr>
              <a:buNone/>
            </a:pPr>
            <a:r>
              <a:rPr lang="en-US" dirty="0" smtClean="0"/>
              <a:t> organisms throughout the </a:t>
            </a:r>
          </a:p>
          <a:p>
            <a:pPr>
              <a:buNone/>
            </a:pPr>
            <a:r>
              <a:rPr lang="en-US" dirty="0" smtClean="0"/>
              <a:t>history of the Earth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4. Cenozoic Era</a:t>
            </a:r>
          </a:p>
          <a:p>
            <a:pPr marL="457200" indent="-457200">
              <a:buNone/>
            </a:pPr>
            <a:r>
              <a:rPr lang="en-US" dirty="0" smtClean="0"/>
              <a:t>3. Mesozoic Era</a:t>
            </a:r>
          </a:p>
          <a:p>
            <a:pPr marL="457200" indent="-457200">
              <a:buNone/>
            </a:pPr>
            <a:r>
              <a:rPr lang="en-US" dirty="0" smtClean="0"/>
              <a:t>2. Paleozoic Era</a:t>
            </a:r>
          </a:p>
          <a:p>
            <a:pPr marL="457200" indent="-457200">
              <a:buNone/>
            </a:pPr>
            <a:r>
              <a:rPr lang="en-US" dirty="0" smtClean="0"/>
              <a:t>1. Precambrian Era</a:t>
            </a:r>
          </a:p>
        </p:txBody>
      </p:sp>
      <p:pic>
        <p:nvPicPr>
          <p:cNvPr id="52226" name="Picture 2" descr="http://teachers.greenville.k12.sc.us/sites/adevlin/Geologic%20Time%20Scale/geologic-time-sca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8703" y="903730"/>
            <a:ext cx="4034297" cy="5344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655638"/>
          </a:xfrm>
        </p:spPr>
        <p:txBody>
          <a:bodyPr/>
          <a:lstStyle/>
          <a:p>
            <a:r>
              <a:rPr lang="en-US" dirty="0" smtClean="0"/>
              <a:t>Evidence in the fossil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7467600" cy="4873752"/>
          </a:xfrm>
        </p:spPr>
        <p:txBody>
          <a:bodyPr/>
          <a:lstStyle/>
          <a:p>
            <a:pPr marL="457200" indent="-457200">
              <a:buNone/>
            </a:pPr>
            <a:r>
              <a:rPr lang="en-US" dirty="0" smtClean="0"/>
              <a:t>1. Common ancestry</a:t>
            </a:r>
          </a:p>
          <a:p>
            <a:pPr marL="822960" lvl="1" indent="-457200"/>
            <a:r>
              <a:rPr lang="en-US" dirty="0" smtClean="0"/>
              <a:t>Similar organisms living today show a possible common ancestor in their past</a:t>
            </a:r>
          </a:p>
          <a:p>
            <a:pPr marL="822960" lvl="1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2. Biochemistry</a:t>
            </a:r>
          </a:p>
          <a:p>
            <a:pPr marL="822960" lvl="1" indent="-457200"/>
            <a:r>
              <a:rPr lang="en-US" dirty="0" smtClean="0"/>
              <a:t>All living things are made of cells, and</a:t>
            </a:r>
          </a:p>
          <a:p>
            <a:pPr marL="822960" lvl="1" indent="-457200">
              <a:buNone/>
            </a:pPr>
            <a:r>
              <a:rPr lang="en-US" dirty="0" smtClean="0"/>
              <a:t>	have genetic information (DNA/RNA)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3.  Extinction</a:t>
            </a:r>
          </a:p>
          <a:p>
            <a:pPr marL="822960" lvl="1" indent="-457200"/>
            <a:r>
              <a:rPr lang="en-US" dirty="0" smtClean="0"/>
              <a:t>99% of all species that have every lived are not alive today</a:t>
            </a:r>
            <a:endParaRPr lang="en-US" dirty="0"/>
          </a:p>
        </p:txBody>
      </p:sp>
      <p:pic>
        <p:nvPicPr>
          <p:cNvPr id="4" name="Picture 11" descr="parall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00"/>
            <a:ext cx="2526242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731838"/>
          </a:xfrm>
        </p:spPr>
        <p:txBody>
          <a:bodyPr/>
          <a:lstStyle/>
          <a:p>
            <a:r>
              <a:rPr lang="en-US" dirty="0" smtClean="0"/>
              <a:t>Evidence in the fossil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7696200" cy="52547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4.  Convergent evolution</a:t>
            </a:r>
          </a:p>
          <a:p>
            <a:pPr lvl="1"/>
            <a:r>
              <a:rPr lang="en-US" dirty="0" smtClean="0"/>
              <a:t>Unrelated organisms adapt to similar environments and form similar features from those adaptations</a:t>
            </a:r>
          </a:p>
          <a:p>
            <a:pPr lvl="1">
              <a:buNone/>
            </a:pPr>
            <a:r>
              <a:rPr lang="en-US" dirty="0" smtClean="0"/>
              <a:t>(Example: sharks and whales are different genetically but have a similar body structure)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3429000"/>
            <a:ext cx="2964366" cy="2209800"/>
          </a:xfrm>
          <a:prstGeom prst="rect">
            <a:avLst/>
          </a:prstGeom>
        </p:spPr>
      </p:pic>
      <p:pic>
        <p:nvPicPr>
          <p:cNvPr id="23554" name="Picture 2" descr="http://1.bp.blogspot.com/-auCUayIpONE/TbhF4Pd4jaI/AAAAAAAAESk/T_Y_e2qxE1g/s1600/Emerging_Killer_Wh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276600"/>
            <a:ext cx="31750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67600" cy="731838"/>
          </a:xfrm>
        </p:spPr>
        <p:txBody>
          <a:bodyPr/>
          <a:lstStyle/>
          <a:p>
            <a:r>
              <a:rPr lang="en-US" dirty="0" smtClean="0"/>
              <a:t>Evidence in the fossil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7620000" cy="53309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5. Co-evolution</a:t>
            </a:r>
          </a:p>
          <a:p>
            <a:pPr lvl="1"/>
            <a:r>
              <a:rPr lang="en-US" dirty="0" smtClean="0"/>
              <a:t>When 2 species evolve in response to changes in </a:t>
            </a:r>
            <a:r>
              <a:rPr lang="en-US" smtClean="0"/>
              <a:t>each other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026" name="Picture 2" descr="http://1.bp.blogspot.com/_Jj5y0U0naug/TSuYSEG9q6I/AAAAAAAAABg/hurVEGl8jDc/s400/2115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667000"/>
            <a:ext cx="3505200" cy="2576323"/>
          </a:xfrm>
          <a:prstGeom prst="rect">
            <a:avLst/>
          </a:prstGeom>
          <a:noFill/>
        </p:spPr>
      </p:pic>
      <p:pic>
        <p:nvPicPr>
          <p:cNvPr id="1028" name="Picture 4" descr="http://bpsfuelforthought.files.wordpress.com/2012/03/beautiful-hummingbird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6700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467600" cy="1143000"/>
          </a:xfrm>
        </p:spPr>
        <p:txBody>
          <a:bodyPr/>
          <a:lstStyle/>
          <a:p>
            <a:r>
              <a:rPr lang="en-US" dirty="0" smtClean="0"/>
              <a:t>Development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124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formation of the Milky Way galaxy that we inhabit occurred approximately 12 billion years ago. </a:t>
            </a:r>
          </a:p>
          <a:p>
            <a:r>
              <a:rPr lang="en-US" dirty="0" smtClean="0"/>
              <a:t>At approximately </a:t>
            </a:r>
            <a:r>
              <a:rPr lang="en-US" b="1" dirty="0" smtClean="0"/>
              <a:t>4.5 billion years ago</a:t>
            </a:r>
            <a:r>
              <a:rPr lang="en-US" dirty="0" smtClean="0"/>
              <a:t> our solar system began to form on the Orion spur of the Milky Way Galaxy</a:t>
            </a:r>
            <a:endParaRPr lang="en-US" dirty="0"/>
          </a:p>
        </p:txBody>
      </p:sp>
      <p:pic>
        <p:nvPicPr>
          <p:cNvPr id="1026" name="Picture 2" descr="Milky Way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752600"/>
            <a:ext cx="4648200" cy="46482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19504249">
            <a:off x="3439576" y="4108084"/>
            <a:ext cx="3214828" cy="140579"/>
          </a:xfrm>
          <a:prstGeom prst="rightArrow">
            <a:avLst>
              <a:gd name="adj1" fmla="val 645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4343400"/>
            <a:ext cx="1066800" cy="646331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are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467600" cy="731838"/>
          </a:xfrm>
        </p:spPr>
        <p:txBody>
          <a:bodyPr/>
          <a:lstStyle/>
          <a:p>
            <a:r>
              <a:rPr lang="en-US" dirty="0" smtClean="0"/>
              <a:t>The Theory of Evolution</a:t>
            </a:r>
            <a:endParaRPr lang="en-US" dirty="0"/>
          </a:p>
        </p:txBody>
      </p:sp>
      <p:pic>
        <p:nvPicPr>
          <p:cNvPr id="4" name="Picture 10" descr="aman159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937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evolution_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95400"/>
            <a:ext cx="38877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67600" cy="655638"/>
          </a:xfrm>
        </p:spPr>
        <p:txBody>
          <a:bodyPr/>
          <a:lstStyle/>
          <a:p>
            <a:r>
              <a:rPr lang="en-US" dirty="0" smtClean="0"/>
              <a:t>The Theory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7620000" cy="5483352"/>
          </a:xfrm>
        </p:spPr>
        <p:txBody>
          <a:bodyPr/>
          <a:lstStyle/>
          <a:p>
            <a:r>
              <a:rPr lang="en-US" dirty="0" smtClean="0"/>
              <a:t>What is a theory?</a:t>
            </a:r>
          </a:p>
          <a:p>
            <a:pPr>
              <a:buNone/>
            </a:pPr>
            <a:r>
              <a:rPr lang="en-US" dirty="0" smtClean="0"/>
              <a:t>A </a:t>
            </a:r>
            <a:r>
              <a:rPr lang="en-US" i="1" dirty="0" smtClean="0"/>
              <a:t>theory</a:t>
            </a:r>
            <a:r>
              <a:rPr lang="en-US" dirty="0" smtClean="0"/>
              <a:t> is a </a:t>
            </a:r>
            <a:r>
              <a:rPr lang="en-US" u="sng" dirty="0" smtClean="0"/>
              <a:t>hypothesis</a:t>
            </a:r>
            <a:r>
              <a:rPr lang="en-US" dirty="0" smtClean="0"/>
              <a:t> that has been tested again and again, the results of the studies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u="sng" dirty="0" smtClean="0"/>
              <a:t>only support the hypothesis</a:t>
            </a:r>
            <a:r>
              <a:rPr lang="en-US" dirty="0" smtClean="0"/>
              <a:t>- they never refute it.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Scientific Theories</a:t>
            </a:r>
            <a:endParaRPr lang="en-US" dirty="0" smtClean="0"/>
          </a:p>
          <a:p>
            <a:pPr lvl="1"/>
            <a:r>
              <a:rPr lang="en-US" dirty="0" smtClean="0"/>
              <a:t>Big Bang</a:t>
            </a:r>
          </a:p>
          <a:p>
            <a:pPr lvl="1"/>
            <a:r>
              <a:rPr lang="en-US" dirty="0" smtClean="0"/>
              <a:t>Gravity</a:t>
            </a:r>
          </a:p>
          <a:p>
            <a:pPr lvl="1"/>
            <a:r>
              <a:rPr lang="en-US" dirty="0" smtClean="0"/>
              <a:t>Buoyancy</a:t>
            </a:r>
          </a:p>
          <a:p>
            <a:pPr lvl="1"/>
            <a:r>
              <a:rPr lang="en-US" dirty="0" smtClean="0"/>
              <a:t>Evolution and Natural Selection</a:t>
            </a:r>
          </a:p>
        </p:txBody>
      </p:sp>
      <p:pic>
        <p:nvPicPr>
          <p:cNvPr id="1026" name="Picture 2" descr="http://static.ddmcdn.com/gif/10-scientific-laws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819400"/>
            <a:ext cx="2762250" cy="1657350"/>
          </a:xfrm>
          <a:prstGeom prst="rect">
            <a:avLst/>
          </a:prstGeom>
          <a:noFill/>
        </p:spPr>
      </p:pic>
      <p:pic>
        <p:nvPicPr>
          <p:cNvPr id="1028" name="Picture 4" descr="http://bicycle2011.com/wp-content/uploads/2011/08/Grav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572000"/>
            <a:ext cx="2072703" cy="2076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467600" cy="731838"/>
          </a:xfrm>
        </p:spPr>
        <p:txBody>
          <a:bodyPr/>
          <a:lstStyle/>
          <a:p>
            <a:r>
              <a:rPr lang="en-US" dirty="0" smtClean="0"/>
              <a:t>The Theory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71790"/>
            <a:ext cx="8077200" cy="55862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Evolution</a:t>
            </a:r>
            <a:r>
              <a:rPr lang="en-US" dirty="0" smtClean="0"/>
              <a:t>: the change in species over time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Charles </a:t>
            </a:r>
            <a:r>
              <a:rPr lang="en-US" dirty="0" smtClean="0"/>
              <a:t>Darwin (1809-1882)</a:t>
            </a:r>
          </a:p>
          <a:p>
            <a:pPr lvl="1"/>
            <a:r>
              <a:rPr lang="en-US" dirty="0" smtClean="0"/>
              <a:t>Research began when he traveled as a naturalist aboard the H.M.S. </a:t>
            </a:r>
            <a:r>
              <a:rPr lang="en-US" dirty="0" smtClean="0"/>
              <a:t>Beagle</a:t>
            </a:r>
          </a:p>
          <a:p>
            <a:pPr lvl="1"/>
            <a:r>
              <a:rPr lang="en-US" dirty="0" smtClean="0"/>
              <a:t>Traveled for 5 years collecting and drawing specimens from all of the areas they visited</a:t>
            </a:r>
          </a:p>
          <a:p>
            <a:pPr lvl="1"/>
            <a:r>
              <a:rPr lang="en-US" dirty="0" smtClean="0"/>
              <a:t>One stop was to an </a:t>
            </a:r>
          </a:p>
          <a:p>
            <a:pPr marL="365760" lvl="1" indent="0">
              <a:buNone/>
            </a:pPr>
            <a:r>
              <a:rPr lang="en-US" dirty="0" smtClean="0"/>
              <a:t>isolated set of islands</a:t>
            </a:r>
          </a:p>
          <a:p>
            <a:pPr marL="365760" lvl="1" indent="0">
              <a:buNone/>
            </a:pPr>
            <a:r>
              <a:rPr lang="en-US" dirty="0" smtClean="0"/>
              <a:t>called the Galapagos </a:t>
            </a:r>
          </a:p>
          <a:p>
            <a:pPr marL="365760" lvl="1" indent="0">
              <a:buNone/>
            </a:pPr>
            <a:r>
              <a:rPr lang="en-US" dirty="0" smtClean="0"/>
              <a:t>where he made key </a:t>
            </a:r>
          </a:p>
          <a:p>
            <a:pPr marL="365760" lvl="1" indent="0">
              <a:buNone/>
            </a:pPr>
            <a:r>
              <a:rPr lang="en-US" dirty="0" smtClean="0"/>
              <a:t>observations to support</a:t>
            </a:r>
          </a:p>
          <a:p>
            <a:pPr marL="365760" lvl="1" indent="0">
              <a:buNone/>
            </a:pPr>
            <a:r>
              <a:rPr lang="en-US" dirty="0" smtClean="0"/>
              <a:t> his theory</a:t>
            </a:r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 5" descr="darw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05600" y="457200"/>
            <a:ext cx="1524000" cy="2127048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428940"/>
              </p:ext>
            </p:extLst>
          </p:nvPr>
        </p:nvGraphicFramePr>
        <p:xfrm>
          <a:off x="3733800" y="4114800"/>
          <a:ext cx="5181600" cy="254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hoto Editor Photo" r:id="rId4" imgW="5144218" imgH="2523810" progId="MSPhotoEd.3">
                  <p:embed/>
                </p:oleObj>
              </mc:Choice>
              <mc:Fallback>
                <p:oleObj name="Photo Editor Photo" r:id="rId4" imgW="5144218" imgH="25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114800"/>
                        <a:ext cx="5181600" cy="25428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arwinske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2667000"/>
            <a:ext cx="2438400" cy="20920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655638"/>
          </a:xfrm>
        </p:spPr>
        <p:txBody>
          <a:bodyPr/>
          <a:lstStyle/>
          <a:p>
            <a:r>
              <a:rPr lang="en-US" dirty="0" smtClean="0"/>
              <a:t>The Theory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7010400" cy="129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Darwin’s Observations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000" i="1" dirty="0" smtClean="0"/>
              <a:t>Most of the observations used to support the Theory of Evolution came from time spent at the Galapagos Islands</a:t>
            </a:r>
          </a:p>
          <a:p>
            <a:pPr>
              <a:buNone/>
            </a:pPr>
            <a:endParaRPr lang="en-US" sz="20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2743200"/>
            <a:ext cx="51816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700" dirty="0" smtClean="0"/>
              <a:t>  Organisms native to the islands had specific adaptations suited to their environment (Example: beaks of finches to match food source)</a:t>
            </a:r>
          </a:p>
          <a:p>
            <a:endParaRPr lang="en-US" sz="1700" dirty="0" smtClean="0"/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Animals living on different islands had once been members of the same species</a:t>
            </a:r>
          </a:p>
          <a:p>
            <a:endParaRPr lang="en-US" sz="1700" dirty="0" smtClean="0"/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Organisms better adapted to their environment were more likely survive and pass on their traits</a:t>
            </a:r>
          </a:p>
        </p:txBody>
      </p:sp>
      <p:pic>
        <p:nvPicPr>
          <p:cNvPr id="5" name="Picture 10" descr="darw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0"/>
            <a:ext cx="162367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4953000"/>
            <a:ext cx="2552700" cy="1695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83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Why was Darwin so controversial?</a:t>
            </a:r>
            <a:endParaRPr lang="en-US" altLang="en-US" sz="32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Many believed that Earth was only a few thousand years old. </a:t>
            </a:r>
          </a:p>
          <a:p>
            <a:pPr eaLnBrk="1" hangingPunct="1"/>
            <a:r>
              <a:rPr lang="en-US" altLang="en-US" dirty="0" smtClean="0"/>
              <a:t>Most people believed that neither the planet nor the species that inhabited it had changed since the beginning of time.  </a:t>
            </a:r>
          </a:p>
        </p:txBody>
      </p:sp>
      <p:pic>
        <p:nvPicPr>
          <p:cNvPr id="8196" name="Picture 5" descr="USFromSpaceWithStars102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24384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Different land anim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1000"/>
            <a:ext cx="38100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8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734" y="382588"/>
            <a:ext cx="7949821" cy="80168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Why was Darwin so controversial?</a:t>
            </a:r>
            <a:endParaRPr lang="en-US" altLang="en-US" sz="32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During Darwin’s time, many fossils were being discovered which challenged the idea that plants and animals had not changed since Earth was formed</a:t>
            </a:r>
            <a:r>
              <a:rPr lang="en-US" altLang="en-US" dirty="0" smtClean="0"/>
              <a:t>.</a:t>
            </a:r>
          </a:p>
          <a:p>
            <a:pPr eaLnBrk="1" hangingPunct="1"/>
            <a:r>
              <a:rPr lang="en-US" altLang="en-US" dirty="0" smtClean="0"/>
              <a:t>Darwin’s theory further supported the unpopular facts presented in the fossil evidence that species had changed over time </a:t>
            </a:r>
            <a:endParaRPr lang="en-US" altLang="en-US" dirty="0" smtClean="0"/>
          </a:p>
        </p:txBody>
      </p:sp>
      <p:pic>
        <p:nvPicPr>
          <p:cNvPr id="9220" name="Picture 7" descr="Dinosaur fossil. Photo copyright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36004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hors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33528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Contributions to Darwin’s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7696200" cy="5330952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b="1" dirty="0" smtClean="0">
                <a:solidFill>
                  <a:srgbClr val="FF0000"/>
                </a:solidFill>
              </a:rPr>
              <a:t>Hutton and Lyell </a:t>
            </a:r>
            <a:r>
              <a:rPr lang="en-US" dirty="0" smtClean="0"/>
              <a:t>introduced the idea of </a:t>
            </a:r>
            <a:r>
              <a:rPr lang="en-US" b="1" dirty="0" smtClean="0">
                <a:solidFill>
                  <a:srgbClr val="FF0000"/>
                </a:solidFill>
              </a:rPr>
              <a:t>gradualism</a:t>
            </a:r>
            <a:r>
              <a:rPr lang="en-US" dirty="0" smtClean="0"/>
              <a:t> which states that </a:t>
            </a:r>
            <a:r>
              <a:rPr lang="en-US" b="1" dirty="0" smtClean="0"/>
              <a:t>change can happen slowly over a long period of time</a:t>
            </a:r>
            <a:r>
              <a:rPr lang="en-US" dirty="0" smtClean="0"/>
              <a:t>. Most of their research focused on change in geological features. </a:t>
            </a:r>
            <a:endParaRPr lang="en-US" dirty="0"/>
          </a:p>
        </p:txBody>
      </p:sp>
      <p:pic>
        <p:nvPicPr>
          <p:cNvPr id="1026" name="Picture 2" descr="https://sp.yimg.com/ib/th?id=HN.608045151643763076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124200"/>
            <a:ext cx="4648200" cy="34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Contributions to Darwin’s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7696200" cy="5483352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b="1" dirty="0" smtClean="0">
                <a:solidFill>
                  <a:srgbClr val="FF0000"/>
                </a:solidFill>
              </a:rPr>
              <a:t>Jean </a:t>
            </a:r>
            <a:r>
              <a:rPr lang="en-US" b="1" dirty="0" err="1" smtClean="0">
                <a:solidFill>
                  <a:srgbClr val="FF0000"/>
                </a:solidFill>
              </a:rPr>
              <a:t>Baptiste</a:t>
            </a:r>
            <a:r>
              <a:rPr lang="en-US" b="1" dirty="0" smtClean="0">
                <a:solidFill>
                  <a:srgbClr val="FF0000"/>
                </a:solidFill>
              </a:rPr>
              <a:t> Lamarck </a:t>
            </a:r>
            <a:r>
              <a:rPr lang="en-US" dirty="0" smtClean="0"/>
              <a:t>was one of the first to recognize that </a:t>
            </a:r>
            <a:r>
              <a:rPr lang="en-US" b="1" dirty="0" smtClean="0"/>
              <a:t>living things have changed over time. </a:t>
            </a:r>
            <a:r>
              <a:rPr lang="en-US" dirty="0" smtClean="0"/>
              <a:t>He focused his work on the idea that individual organisms can cause physical changes in a lifetime that are then passed on to their offspring. </a:t>
            </a:r>
            <a:endParaRPr lang="en-US" b="1" dirty="0"/>
          </a:p>
        </p:txBody>
      </p:sp>
      <p:pic>
        <p:nvPicPr>
          <p:cNvPr id="4" name="Picture 3" descr="22-x4-Lamar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124200"/>
            <a:ext cx="3123692" cy="3276600"/>
          </a:xfrm>
          <a:prstGeom prst="rect">
            <a:avLst/>
          </a:prstGeom>
        </p:spPr>
      </p:pic>
      <p:pic>
        <p:nvPicPr>
          <p:cNvPr id="55298" name="Picture 2" descr="https://sp3.yimg.com/ib/th?id=HN.608047561125004807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81400"/>
            <a:ext cx="3159583" cy="2790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655638"/>
          </a:xfrm>
        </p:spPr>
        <p:txBody>
          <a:bodyPr/>
          <a:lstStyle/>
          <a:p>
            <a:r>
              <a:rPr lang="en-US" dirty="0" smtClean="0"/>
              <a:t>Contributions to </a:t>
            </a:r>
            <a:r>
              <a:rPr lang="en-US" dirty="0" err="1" smtClean="0"/>
              <a:t>darwin’s</a:t>
            </a:r>
            <a:r>
              <a:rPr lang="en-US" dirty="0" smtClean="0"/>
              <a:t>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7543800" cy="5102352"/>
          </a:xfrm>
        </p:spPr>
        <p:txBody>
          <a:bodyPr/>
          <a:lstStyle/>
          <a:p>
            <a:r>
              <a:rPr lang="en-US" dirty="0" smtClean="0"/>
              <a:t>Lamarck’s Theory of Evolution:</a:t>
            </a:r>
          </a:p>
          <a:p>
            <a:pPr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1.  All organisms continually change</a:t>
            </a:r>
          </a:p>
          <a:p>
            <a:pPr marL="457200" indent="-457200">
              <a:buNone/>
            </a:pPr>
            <a:r>
              <a:rPr lang="en-US" dirty="0" smtClean="0"/>
              <a:t>       in order to reach </a:t>
            </a:r>
            <a:r>
              <a:rPr lang="en-US" b="1" dirty="0" smtClean="0"/>
              <a:t>perfection</a:t>
            </a:r>
            <a:r>
              <a:rPr lang="en-US" dirty="0" smtClean="0"/>
              <a:t>.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2. Organisms can alter their bodies</a:t>
            </a:r>
          </a:p>
          <a:p>
            <a:pPr marL="457200" indent="-457200">
              <a:buNone/>
            </a:pPr>
            <a:r>
              <a:rPr lang="en-US" dirty="0" smtClean="0"/>
              <a:t>       by </a:t>
            </a:r>
            <a:r>
              <a:rPr lang="en-US" b="1" dirty="0" smtClean="0">
                <a:solidFill>
                  <a:srgbClr val="FF0000"/>
                </a:solidFill>
              </a:rPr>
              <a:t>use and disuse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3.  He claims that these </a:t>
            </a:r>
            <a:r>
              <a:rPr lang="en-US" b="1" dirty="0" smtClean="0">
                <a:solidFill>
                  <a:srgbClr val="FF0000"/>
                </a:solidFill>
              </a:rPr>
              <a:t>acquired </a:t>
            </a:r>
          </a:p>
          <a:p>
            <a:pPr marL="457200" indent="-45720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characteristics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can be inherited</a:t>
            </a:r>
            <a:endParaRPr lang="en-US" dirty="0"/>
          </a:p>
        </p:txBody>
      </p:sp>
      <p:pic>
        <p:nvPicPr>
          <p:cNvPr id="4" name="Picture 4" descr="http://www.tparents.org/Library/Unification/Books/EvolTheo/EvolTheo-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8775" y="466724"/>
            <a:ext cx="3705225" cy="6391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467600" cy="731838"/>
          </a:xfrm>
        </p:spPr>
        <p:txBody>
          <a:bodyPr/>
          <a:lstStyle/>
          <a:p>
            <a:r>
              <a:rPr lang="en-US" dirty="0" smtClean="0"/>
              <a:t>Contributions to </a:t>
            </a:r>
            <a:r>
              <a:rPr lang="en-US" dirty="0" err="1" smtClean="0"/>
              <a:t>darwin’s</a:t>
            </a:r>
            <a:r>
              <a:rPr lang="en-US" dirty="0" smtClean="0"/>
              <a:t>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7543800" cy="5178552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b="1" dirty="0" smtClean="0">
                <a:solidFill>
                  <a:srgbClr val="FF0000"/>
                </a:solidFill>
              </a:rPr>
              <a:t>Thomas Malthus </a:t>
            </a:r>
            <a:r>
              <a:rPr lang="en-US" dirty="0" smtClean="0"/>
              <a:t>concludes that if the human population continues to increase then there will be a point when there are </a:t>
            </a:r>
            <a:r>
              <a:rPr lang="en-US" b="1" dirty="0" smtClean="0"/>
              <a:t>not enough resources to support the population</a:t>
            </a:r>
            <a:endParaRPr lang="en-US" b="1" dirty="0"/>
          </a:p>
        </p:txBody>
      </p:sp>
      <p:pic>
        <p:nvPicPr>
          <p:cNvPr id="56322" name="Picture 2" descr="https://sp2.yimg.com/ib/th?id=HN.608031051264361590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0"/>
            <a:ext cx="4267200" cy="3381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1143000"/>
          </a:xfrm>
        </p:spPr>
        <p:txBody>
          <a:bodyPr/>
          <a:lstStyle/>
          <a:p>
            <a:r>
              <a:rPr lang="en-US" dirty="0" smtClean="0"/>
              <a:t>Development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3886200" cy="5026152"/>
          </a:xfrm>
        </p:spPr>
        <p:txBody>
          <a:bodyPr/>
          <a:lstStyle/>
          <a:p>
            <a:r>
              <a:rPr lang="en-US" dirty="0" smtClean="0"/>
              <a:t>When the Earth first formed it was made of debris from the development of the star (the Sun) at the center of solar system</a:t>
            </a:r>
          </a:p>
          <a:p>
            <a:r>
              <a:rPr lang="en-US" dirty="0" smtClean="0"/>
              <a:t>The early Earth had a molten surface and an atmosphere made of Hydrogen, Cyanide, Carbon Dioxide, Carbon Monoxide and Nitrogen </a:t>
            </a:r>
            <a:r>
              <a:rPr lang="en-US" b="1" dirty="0" smtClean="0"/>
              <a:t>(</a:t>
            </a:r>
            <a:r>
              <a:rPr lang="en-US" b="1" u="sng" dirty="0" smtClean="0"/>
              <a:t>No Oxygen</a:t>
            </a:r>
            <a:r>
              <a:rPr lang="en-US" b="1" dirty="0" smtClean="0"/>
              <a:t>!)</a:t>
            </a:r>
            <a:endParaRPr lang="en-US" b="1" dirty="0"/>
          </a:p>
        </p:txBody>
      </p:sp>
      <p:pic>
        <p:nvPicPr>
          <p:cNvPr id="15362" name="Picture 2" descr="http://astroclock2010.files.wordpress.com/2010/05/hadean_earth_space_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143000"/>
            <a:ext cx="3886200" cy="2776705"/>
          </a:xfrm>
          <a:prstGeom prst="rect">
            <a:avLst/>
          </a:prstGeom>
          <a:noFill/>
        </p:spPr>
      </p:pic>
      <p:pic>
        <p:nvPicPr>
          <p:cNvPr id="15364" name="Picture 4" descr="https://c479107.ssl.cf2.rackcdn.com/files/14894/area14mp/hqsxc7f5-13465787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14800"/>
            <a:ext cx="3200400" cy="2141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808038"/>
          </a:xfrm>
        </p:spPr>
        <p:txBody>
          <a:bodyPr/>
          <a:lstStyle/>
          <a:p>
            <a:r>
              <a:rPr lang="en-US" dirty="0" smtClean="0"/>
              <a:t>Contributions to </a:t>
            </a:r>
            <a:r>
              <a:rPr lang="en-US" dirty="0" err="1" smtClean="0"/>
              <a:t>darwin’s</a:t>
            </a:r>
            <a:r>
              <a:rPr lang="en-US" dirty="0" smtClean="0"/>
              <a:t>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7543800" cy="5026152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b="1" dirty="0" smtClean="0">
                <a:solidFill>
                  <a:srgbClr val="FF0000"/>
                </a:solidFill>
              </a:rPr>
              <a:t>Artificial Selection</a:t>
            </a:r>
            <a:r>
              <a:rPr lang="en-US" dirty="0" smtClean="0"/>
              <a:t>: Darwin noticed </a:t>
            </a:r>
            <a:r>
              <a:rPr lang="en-US" b="1" dirty="0" smtClean="0"/>
              <a:t>accelerated change </a:t>
            </a:r>
            <a:r>
              <a:rPr lang="en-US" dirty="0" smtClean="0"/>
              <a:t>in species when organisms were bred for specific characteristics. </a:t>
            </a:r>
            <a:endParaRPr lang="en-US" dirty="0"/>
          </a:p>
        </p:txBody>
      </p:sp>
      <p:pic>
        <p:nvPicPr>
          <p:cNvPr id="58372" name="Picture 4" descr="http://www.csus.edu/indiv/l/loom/wk%2015/do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67000"/>
            <a:ext cx="49911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Darwin’s publication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4419600" cy="4876800"/>
          </a:xfrm>
        </p:spPr>
        <p:txBody>
          <a:bodyPr/>
          <a:lstStyle/>
          <a:p>
            <a:r>
              <a:rPr lang="en-US" dirty="0" smtClean="0"/>
              <a:t>Darwin was forced to publish when another scientist, </a:t>
            </a:r>
            <a:r>
              <a:rPr lang="en-US" b="1" dirty="0" smtClean="0">
                <a:solidFill>
                  <a:srgbClr val="FF0000"/>
                </a:solidFill>
              </a:rPr>
              <a:t>Alfred Wallace</a:t>
            </a:r>
            <a:r>
              <a:rPr lang="en-US" dirty="0" smtClean="0"/>
              <a:t>, came up with a similar idea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Darwin’s book, </a:t>
            </a:r>
            <a:r>
              <a:rPr lang="en-US" b="1" i="1" dirty="0" smtClean="0">
                <a:solidFill>
                  <a:srgbClr val="FF0000"/>
                </a:solidFill>
              </a:rPr>
              <a:t>Origin of Species</a:t>
            </a:r>
            <a:r>
              <a:rPr lang="en-US" dirty="0" smtClean="0"/>
              <a:t>, stirred up controversy for the next decade</a:t>
            </a:r>
          </a:p>
          <a:p>
            <a:endParaRPr lang="en-US" dirty="0"/>
          </a:p>
        </p:txBody>
      </p:sp>
      <p:pic>
        <p:nvPicPr>
          <p:cNvPr id="4" name="Picture 3" descr="22-00-OriginOfSpec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066800"/>
            <a:ext cx="3629025" cy="523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467600" cy="655638"/>
          </a:xfrm>
        </p:spPr>
        <p:txBody>
          <a:bodyPr/>
          <a:lstStyle/>
          <a:p>
            <a:r>
              <a:rPr lang="en-US" dirty="0" smtClean="0"/>
              <a:t>The Theory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7620000" cy="16764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u="sng" dirty="0" smtClean="0"/>
              <a:t>Natural </a:t>
            </a:r>
            <a:r>
              <a:rPr lang="en-US" u="sng" dirty="0" smtClean="0"/>
              <a:t>Selection</a:t>
            </a:r>
            <a:r>
              <a:rPr lang="en-US" dirty="0" smtClean="0"/>
              <a:t>: Individuals better adapted (to escape, obtain food, hide etc.) are more likely to survive and pass on their genetic traits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743200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Two Basic Ideas:</a:t>
            </a:r>
          </a:p>
          <a:p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Organisms usually produce more than enough offspring.</a:t>
            </a:r>
          </a:p>
          <a:p>
            <a:pPr marL="342900" indent="-342900"/>
            <a:endParaRPr lang="en-US" sz="2000" dirty="0" smtClean="0"/>
          </a:p>
          <a:p>
            <a:pPr marL="457200" indent="-457200">
              <a:buAutoNum type="arabicPeriod" startAt="2"/>
            </a:pPr>
            <a:r>
              <a:rPr lang="en-US" sz="2000" dirty="0" smtClean="0"/>
              <a:t>All </a:t>
            </a:r>
            <a:r>
              <a:rPr lang="en-US" sz="2000" dirty="0" smtClean="0"/>
              <a:t>individuals formed from sexual reproduction will be genetically different</a:t>
            </a:r>
            <a:r>
              <a:rPr lang="en-US" sz="2000" dirty="0" smtClean="0"/>
              <a:t>.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smtClean="0"/>
              <a:t>(Genetic variation)</a:t>
            </a:r>
            <a:endParaRPr lang="en-US" sz="2000" dirty="0"/>
          </a:p>
        </p:txBody>
      </p:sp>
      <p:pic>
        <p:nvPicPr>
          <p:cNvPr id="29698" name="Picture 2" descr="http://2.bp.blogspot.com/-KOpeCX4V3ys/Tt1ChE56gcI/AAAAAAAAAJY/YfA1d_dwgSI/s1600/ocean%2Bsunfish%2B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438400"/>
            <a:ext cx="2667000" cy="18402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86600" y="24384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The ocean sunfish will lay more than 3 million eggs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9700" name="Picture 4" descr="http://fc01.deviantart.net/fs70/i/2011/077/d/8/genetic_variation__by_ravenousaddict-d3bwf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334" y="4612006"/>
            <a:ext cx="2768600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67600" cy="655638"/>
          </a:xfrm>
        </p:spPr>
        <p:txBody>
          <a:bodyPr/>
          <a:lstStyle/>
          <a:p>
            <a:r>
              <a:rPr lang="en-US" dirty="0" smtClean="0"/>
              <a:t>The Theory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5410200" cy="5330952"/>
          </a:xfrm>
        </p:spPr>
        <p:txBody>
          <a:bodyPr/>
          <a:lstStyle/>
          <a:p>
            <a:r>
              <a:rPr lang="en-US" dirty="0" smtClean="0"/>
              <a:t>For natural selection to occur there must </a:t>
            </a:r>
            <a:r>
              <a:rPr lang="en-US" dirty="0" smtClean="0"/>
              <a:t>be a struggle </a:t>
            </a:r>
            <a:r>
              <a:rPr lang="en-US" dirty="0" smtClean="0"/>
              <a:t>for </a:t>
            </a:r>
            <a:r>
              <a:rPr lang="en-US" dirty="0" smtClean="0"/>
              <a:t>existence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 smtClean="0"/>
              <a:t>Individuals and species </a:t>
            </a:r>
            <a:r>
              <a:rPr lang="en-US" dirty="0" smtClean="0"/>
              <a:t> </a:t>
            </a:r>
            <a:r>
              <a:rPr lang="en-US" dirty="0" smtClean="0"/>
              <a:t>compete for limited </a:t>
            </a:r>
            <a:r>
              <a:rPr lang="en-US" dirty="0" smtClean="0"/>
              <a:t>resources available in their environments and only some are successful.</a:t>
            </a: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2.   Survival of the fittest: only those species best adapted for their environment survive and pass on genetic traits</a:t>
            </a:r>
          </a:p>
        </p:txBody>
      </p:sp>
      <p:pic>
        <p:nvPicPr>
          <p:cNvPr id="32770" name="Picture 2" descr="http://www.bbc.co.uk/bitesize/standard/biology/images/animal_f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737" y="1371600"/>
            <a:ext cx="3438525" cy="2009776"/>
          </a:xfrm>
          <a:prstGeom prst="rect">
            <a:avLst/>
          </a:prstGeom>
          <a:noFill/>
        </p:spPr>
      </p:pic>
      <p:pic>
        <p:nvPicPr>
          <p:cNvPr id="32772" name="Picture 4" descr="http://t1.gstatic.com/images?q=tbn:ANd9GcQhIlvZk4F6PHHBAnGc5ALsSEN1PVpFq9P2yFLBOOBogyG8qsrrG6Rcq1Zw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267200"/>
            <a:ext cx="2895600" cy="2168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655638"/>
          </a:xfrm>
        </p:spPr>
        <p:txBody>
          <a:bodyPr/>
          <a:lstStyle/>
          <a:p>
            <a:r>
              <a:rPr lang="en-US" dirty="0" smtClean="0"/>
              <a:t>The Theory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4572000" cy="5178552"/>
          </a:xfrm>
        </p:spPr>
        <p:txBody>
          <a:bodyPr/>
          <a:lstStyle/>
          <a:p>
            <a:pPr marL="457200" indent="-457200">
              <a:buNone/>
            </a:pPr>
            <a:r>
              <a:rPr lang="en-US" dirty="0" smtClean="0"/>
              <a:t>3. </a:t>
            </a:r>
            <a:r>
              <a:rPr lang="en-US" dirty="0" smtClean="0"/>
              <a:t>   </a:t>
            </a:r>
            <a:r>
              <a:rPr lang="en-US" dirty="0" smtClean="0"/>
              <a:t>Descent with modification: all living species have descended (with changes) from other species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How?</a:t>
            </a:r>
          </a:p>
          <a:p>
            <a:r>
              <a:rPr lang="en-US" dirty="0" smtClean="0"/>
              <a:t>Genetic mutations can increase variations that may become successful</a:t>
            </a:r>
          </a:p>
          <a:p>
            <a:r>
              <a:rPr lang="en-US" dirty="0" smtClean="0"/>
              <a:t>Environments change so genes in populations shift with the need to adapt to different conditions</a:t>
            </a:r>
            <a:endParaRPr lang="en-US" dirty="0" smtClean="0"/>
          </a:p>
        </p:txBody>
      </p:sp>
      <p:pic>
        <p:nvPicPr>
          <p:cNvPr id="4" name="Picture 12" descr="http://www.emc.maricopa.edu/faculty/farabee/biobk/evolhor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81000"/>
            <a:ext cx="2490194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3437611"/>
            <a:ext cx="2362200" cy="2963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English Peppered Moth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144963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There must be genetic variation in order for natural selection to occur. </a:t>
            </a:r>
            <a:r>
              <a:rPr lang="en-US" altLang="en-US" dirty="0" smtClean="0"/>
              <a:t>There are two forms of the peppered moth prevalent in England.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9220" name="Picture 4" descr="typ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36576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arbona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6576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24000" y="6172200"/>
            <a:ext cx="1050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</a:rPr>
              <a:t>typica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5791200" y="6096000"/>
            <a:ext cx="1782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</a:rPr>
              <a:t>carbonaria</a:t>
            </a:r>
          </a:p>
        </p:txBody>
      </p:sp>
    </p:spTree>
    <p:extLst>
      <p:ext uri="{BB962C8B-B14F-4D97-AF65-F5344CB8AC3E}">
        <p14:creationId xmlns:p14="http://schemas.microsoft.com/office/powerpoint/2010/main" val="14069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English Peppered Moths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676400"/>
            <a:ext cx="4565650" cy="3657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The </a:t>
            </a:r>
            <a:r>
              <a:rPr lang="en-US" altLang="en-US" dirty="0" smtClean="0"/>
              <a:t>lighter colored moth is more difficult to spot against tree bark, while the darker moth stands out and makes easier </a:t>
            </a:r>
            <a:r>
              <a:rPr lang="en-US" altLang="en-US" dirty="0" smtClean="0"/>
              <a:t>prey.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Which of these two is a bird more likely to eat?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 smtClean="0"/>
          </a:p>
        </p:txBody>
      </p:sp>
      <p:pic>
        <p:nvPicPr>
          <p:cNvPr id="10244" name="Picture 8" descr="image?id=59012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1524000"/>
            <a:ext cx="35877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2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English Peppered Moths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5105400" cy="46482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A</a:t>
            </a:r>
            <a:r>
              <a:rPr lang="en-US" altLang="en-US" dirty="0" smtClean="0"/>
              <a:t>t </a:t>
            </a:r>
            <a:r>
              <a:rPr lang="en-US" altLang="en-US" dirty="0" smtClean="0"/>
              <a:t>the beginning of the industrial revolution in England, coal burning produced soot that covered the countryside of some </a:t>
            </a:r>
            <a:r>
              <a:rPr lang="en-US" altLang="en-US" dirty="0" smtClean="0"/>
              <a:t>areas</a:t>
            </a:r>
          </a:p>
          <a:p>
            <a:endParaRPr lang="en-US" altLang="en-US" dirty="0"/>
          </a:p>
          <a:p>
            <a:r>
              <a:rPr lang="en-US" altLang="en-US" dirty="0" smtClean="0"/>
              <a:t>Which of these two is a bird more likely to eat?</a:t>
            </a:r>
          </a:p>
          <a:p>
            <a:endParaRPr lang="en-US" altLang="en-US" dirty="0"/>
          </a:p>
          <a:p>
            <a:r>
              <a:rPr lang="en-US" altLang="en-US" dirty="0" smtClean="0"/>
              <a:t>How did the population of peppered moths change over time?</a:t>
            </a:r>
            <a:endParaRPr lang="en-US" altLang="en-US" dirty="0" smtClean="0"/>
          </a:p>
        </p:txBody>
      </p:sp>
      <p:pic>
        <p:nvPicPr>
          <p:cNvPr id="11268" name="Picture 4" descr="image?id=59011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31146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8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67600" cy="655638"/>
          </a:xfrm>
        </p:spPr>
        <p:txBody>
          <a:bodyPr/>
          <a:lstStyle/>
          <a:p>
            <a:r>
              <a:rPr lang="en-US" dirty="0" smtClean="0"/>
              <a:t>Evidence for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534400" cy="525475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Fossil Records</a:t>
            </a:r>
          </a:p>
          <a:p>
            <a:r>
              <a:rPr lang="en-US" altLang="en-US" dirty="0"/>
              <a:t>By comparing fossils from different rock layers, scientists can see how life has changed over time.</a:t>
            </a:r>
          </a:p>
          <a:p>
            <a:r>
              <a:rPr lang="en-US" altLang="en-US" dirty="0"/>
              <a:t>Hundreds of transitional fossils have been found which show in between stages of evolution. This is an “incomplete record” with many </a:t>
            </a:r>
            <a:r>
              <a:rPr lang="en-US" altLang="en-US" dirty="0" smtClean="0"/>
              <a:t>gaps</a:t>
            </a:r>
            <a:endParaRPr lang="en-US" altLang="en-US" dirty="0"/>
          </a:p>
        </p:txBody>
      </p:sp>
      <p:pic>
        <p:nvPicPr>
          <p:cNvPr id="5" name="Picture 11" descr="_41525972_fish_transition_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60914"/>
            <a:ext cx="15430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ifoss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379" y="3895220"/>
            <a:ext cx="28956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4868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Evolution of the Horse</a:t>
            </a:r>
          </a:p>
        </p:txBody>
      </p:sp>
      <p:pic>
        <p:nvPicPr>
          <p:cNvPr id="20483" name="Picture 5" descr="hyracosk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33" y="1117996"/>
            <a:ext cx="1257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oro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85457"/>
            <a:ext cx="1905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meso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867" y="1117996"/>
            <a:ext cx="21336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mio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32466"/>
            <a:ext cx="19050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3" descr="parahipp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11200"/>
            <a:ext cx="22193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5" descr="merychipp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846" y="2593974"/>
            <a:ext cx="20574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7" descr="plio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3" y="4591050"/>
            <a:ext cx="2209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9" descr="equu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17" y="4580814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3" descr="evolhors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65979"/>
            <a:ext cx="23034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1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467600" cy="762000"/>
          </a:xfrm>
        </p:spPr>
        <p:txBody>
          <a:bodyPr/>
          <a:lstStyle/>
          <a:p>
            <a:r>
              <a:rPr lang="en-US" dirty="0" smtClean="0"/>
              <a:t>Development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7696200" cy="5178552"/>
          </a:xfrm>
        </p:spPr>
        <p:txBody>
          <a:bodyPr/>
          <a:lstStyle/>
          <a:p>
            <a:r>
              <a:rPr lang="en-US" dirty="0" smtClean="0"/>
              <a:t>The big question in evolution is: How did life begin on Earth? </a:t>
            </a:r>
          </a:p>
          <a:p>
            <a:r>
              <a:rPr lang="en-US" dirty="0" smtClean="0"/>
              <a:t>Evidence: Fossil records show ancient species of organisms that once lived on Earth</a:t>
            </a:r>
          </a:p>
          <a:p>
            <a:r>
              <a:rPr lang="en-US" dirty="0" smtClean="0"/>
              <a:t>Theories: </a:t>
            </a:r>
          </a:p>
          <a:p>
            <a:pPr lvl="1"/>
            <a:r>
              <a:rPr lang="en-US" u="sng" dirty="0" smtClean="0"/>
              <a:t>Biogenesis</a:t>
            </a:r>
            <a:r>
              <a:rPr lang="en-US" dirty="0" smtClean="0"/>
              <a:t>: life comes from other life</a:t>
            </a:r>
          </a:p>
          <a:p>
            <a:pPr lvl="1"/>
            <a:r>
              <a:rPr lang="en-US" u="sng" dirty="0" err="1" smtClean="0"/>
              <a:t>Abiogenesis</a:t>
            </a:r>
            <a:r>
              <a:rPr lang="en-US" dirty="0" smtClean="0"/>
              <a:t>: life comes from non-living material</a:t>
            </a:r>
            <a:endParaRPr lang="en-US" u="sng" dirty="0"/>
          </a:p>
        </p:txBody>
      </p:sp>
      <p:pic>
        <p:nvPicPr>
          <p:cNvPr id="16386" name="Picture 2" descr="http://www.arguingwithatheists.com/Images/Timeline_Of_Life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191000"/>
            <a:ext cx="5181600" cy="2535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67600" cy="655638"/>
          </a:xfrm>
        </p:spPr>
        <p:txBody>
          <a:bodyPr/>
          <a:lstStyle/>
          <a:p>
            <a:r>
              <a:rPr lang="en-US" dirty="0" smtClean="0"/>
              <a:t>Evidence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7620000" cy="5330952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Anatomical </a:t>
            </a:r>
            <a:r>
              <a:rPr lang="en-US" u="sng" dirty="0" smtClean="0"/>
              <a:t>Adaptations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 smtClean="0"/>
          </a:p>
          <a:p>
            <a:r>
              <a:rPr lang="en-US" u="sng" dirty="0" smtClean="0"/>
              <a:t>Homologous structures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structures that are the same </a:t>
            </a:r>
            <a:r>
              <a:rPr lang="en-US" dirty="0" smtClean="0"/>
              <a:t>between different organism even though the </a:t>
            </a:r>
            <a:r>
              <a:rPr lang="en-US" dirty="0" smtClean="0">
                <a:solidFill>
                  <a:srgbClr val="FF0000"/>
                </a:solidFill>
              </a:rPr>
              <a:t>functions may differ </a:t>
            </a:r>
            <a:r>
              <a:rPr lang="en-US" dirty="0" smtClean="0"/>
              <a:t>based on adaptations to the environment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Supports the idea</a:t>
            </a:r>
          </a:p>
          <a:p>
            <a:pPr marL="0" indent="0">
              <a:buNone/>
            </a:pPr>
            <a:r>
              <a:rPr lang="en-US" dirty="0" smtClean="0"/>
              <a:t> of a </a:t>
            </a:r>
            <a:r>
              <a:rPr lang="en-US" b="1" dirty="0" smtClean="0"/>
              <a:t>common ancestor</a:t>
            </a:r>
            <a:endParaRPr lang="en-US" b="1" u="sng" dirty="0"/>
          </a:p>
        </p:txBody>
      </p:sp>
      <p:pic>
        <p:nvPicPr>
          <p:cNvPr id="4" name="Picture 9" descr="homstru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3276600"/>
            <a:ext cx="4477651" cy="3094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731838"/>
          </a:xfrm>
        </p:spPr>
        <p:txBody>
          <a:bodyPr/>
          <a:lstStyle/>
          <a:p>
            <a:r>
              <a:rPr lang="en-US" dirty="0" smtClean="0"/>
              <a:t>Evidence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4873752"/>
          </a:xfrm>
        </p:spPr>
        <p:txBody>
          <a:bodyPr/>
          <a:lstStyle/>
          <a:p>
            <a:r>
              <a:rPr lang="en-US" u="sng" dirty="0" smtClean="0"/>
              <a:t>Analogous structures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structures that are formed differently </a:t>
            </a:r>
            <a:r>
              <a:rPr lang="en-US" dirty="0" smtClean="0"/>
              <a:t>for different organism even though the </a:t>
            </a:r>
            <a:r>
              <a:rPr lang="en-US" dirty="0" smtClean="0">
                <a:solidFill>
                  <a:srgbClr val="FF0000"/>
                </a:solidFill>
              </a:rPr>
              <a:t>function may be the same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Supports the idea that organism from different genetic backgrounds share an environment that they have adapted to in similar ways</a:t>
            </a:r>
            <a:endParaRPr lang="en-US" dirty="0"/>
          </a:p>
        </p:txBody>
      </p:sp>
      <p:pic>
        <p:nvPicPr>
          <p:cNvPr id="2050" name="Picture 2" descr="http://cdn.yourarticlelibrary.com/wp-content/uploads/2014/06/image_thumb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267200"/>
            <a:ext cx="57531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4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731838"/>
          </a:xfrm>
        </p:spPr>
        <p:txBody>
          <a:bodyPr/>
          <a:lstStyle/>
          <a:p>
            <a:r>
              <a:rPr lang="en-US" dirty="0" smtClean="0"/>
              <a:t>Evidence for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7543800" cy="5102352"/>
          </a:xfrm>
        </p:spPr>
        <p:txBody>
          <a:bodyPr/>
          <a:lstStyle/>
          <a:p>
            <a:r>
              <a:rPr lang="en-US" u="sng" dirty="0" smtClean="0"/>
              <a:t>Vestigial </a:t>
            </a:r>
            <a:r>
              <a:rPr lang="en-US" u="sng" dirty="0" smtClean="0"/>
              <a:t>Structures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Anatomical structures that appear to have no present day use but may have been used in ancestral species</a:t>
            </a:r>
            <a:endParaRPr lang="en-US" dirty="0"/>
          </a:p>
        </p:txBody>
      </p:sp>
      <p:pic>
        <p:nvPicPr>
          <p:cNvPr id="4" name="Picture 1031" descr="fig2-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200400"/>
            <a:ext cx="1746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3" descr="vestig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667000"/>
            <a:ext cx="297276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6019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Human “tailbone”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6019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Pelvic bones in whales and snakes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467600" cy="731838"/>
          </a:xfrm>
        </p:spPr>
        <p:txBody>
          <a:bodyPr/>
          <a:lstStyle/>
          <a:p>
            <a:r>
              <a:rPr lang="en-US" dirty="0" smtClean="0"/>
              <a:t>Vestigial structures in humans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4800600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2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67600" cy="579438"/>
          </a:xfrm>
        </p:spPr>
        <p:txBody>
          <a:bodyPr/>
          <a:lstStyle/>
          <a:p>
            <a:r>
              <a:rPr lang="en-US" dirty="0" smtClean="0"/>
              <a:t>Evidence for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3200400" cy="48737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u="sng" dirty="0" smtClean="0"/>
              <a:t>Embryology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The study of similarities in organisms during embryonic stages of development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0" y="1295400"/>
            <a:ext cx="4191000" cy="486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731838"/>
          </a:xfrm>
        </p:spPr>
        <p:txBody>
          <a:bodyPr/>
          <a:lstStyle/>
          <a:p>
            <a:r>
              <a:rPr lang="en-US" dirty="0" smtClean="0"/>
              <a:t>Evidence for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7543800" cy="5178552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Biochemistry</a:t>
            </a:r>
            <a:endParaRPr lang="en-US" dirty="0" smtClean="0"/>
          </a:p>
          <a:p>
            <a:pPr lvl="1"/>
            <a:r>
              <a:rPr lang="en-US" dirty="0" smtClean="0"/>
              <a:t>The same DNA bases are used in all life forms</a:t>
            </a:r>
          </a:p>
          <a:p>
            <a:pPr lvl="1"/>
            <a:r>
              <a:rPr lang="en-US" dirty="0" smtClean="0"/>
              <a:t>DNA sequences differ based on evolutionary relationships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sz="2000" dirty="0" smtClean="0"/>
              <a:t>Examples: Human DNA is 98% similar chimpanzees</a:t>
            </a:r>
          </a:p>
          <a:p>
            <a:pPr lvl="1">
              <a:buNone/>
            </a:pPr>
            <a:r>
              <a:rPr lang="en-US" sz="2000" dirty="0" smtClean="0"/>
              <a:t>		     Human DNA is 30% similar to a banana!</a:t>
            </a:r>
            <a:endParaRPr lang="en-US" sz="2000" dirty="0"/>
          </a:p>
        </p:txBody>
      </p:sp>
      <p:pic>
        <p:nvPicPr>
          <p:cNvPr id="36866" name="Picture 2" descr="http://gifts.worldwildlife.org/gift-center/Images/large-species-photo/large-Chimpanzee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267200"/>
            <a:ext cx="3733800" cy="2324983"/>
          </a:xfrm>
          <a:prstGeom prst="rect">
            <a:avLst/>
          </a:prstGeom>
          <a:noFill/>
        </p:spPr>
      </p:pic>
      <p:pic>
        <p:nvPicPr>
          <p:cNvPr id="36868" name="Picture 4" descr="http://milesfarmersmarket.com/wp-content/uploads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14800"/>
            <a:ext cx="2590800" cy="2151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67600" cy="731838"/>
          </a:xfrm>
        </p:spPr>
        <p:txBody>
          <a:bodyPr/>
          <a:lstStyle/>
          <a:p>
            <a:r>
              <a:rPr lang="en-US" dirty="0" smtClean="0"/>
              <a:t>Evidence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7620000" cy="510235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Predator-Prey Relationships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	</a:t>
            </a:r>
          </a:p>
          <a:p>
            <a:pPr marL="457200" indent="-457200">
              <a:buNone/>
            </a:pPr>
            <a:r>
              <a:rPr lang="en-US" dirty="0" smtClean="0"/>
              <a:t>Examples:  camouflage, mimicry</a:t>
            </a:r>
            <a:endParaRPr lang="en-US" dirty="0"/>
          </a:p>
        </p:txBody>
      </p:sp>
      <p:pic>
        <p:nvPicPr>
          <p:cNvPr id="4" name="Picture 11" descr="mim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27511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mimi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572000"/>
            <a:ext cx="3657600" cy="202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mim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05200"/>
            <a:ext cx="2667000" cy="179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3124200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The Mimic Octopus (All </a:t>
            </a:r>
            <a:r>
              <a:rPr lang="en-US" sz="1600" b="1" dirty="0" smtClean="0">
                <a:solidFill>
                  <a:srgbClr val="FF0000"/>
                </a:solidFill>
              </a:rPr>
              <a:t>Three</a:t>
            </a:r>
            <a:r>
              <a:rPr lang="en-US" sz="1600" dirty="0" smtClean="0">
                <a:solidFill>
                  <a:srgbClr val="FF0000"/>
                </a:solidFill>
              </a:rPr>
              <a:t> Pictures!!)</a:t>
            </a:r>
          </a:p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Mimics: flatfish, sea snakes, </a:t>
            </a:r>
            <a:r>
              <a:rPr lang="en-US" sz="1600" dirty="0" err="1" smtClean="0">
                <a:solidFill>
                  <a:srgbClr val="FF0000"/>
                </a:solidFill>
              </a:rPr>
              <a:t>jawfish</a:t>
            </a:r>
            <a:r>
              <a:rPr lang="en-US" sz="1600" dirty="0" smtClean="0">
                <a:solidFill>
                  <a:srgbClr val="FF0000"/>
                </a:solidFill>
              </a:rPr>
              <a:t>, mantis shrimp, lionfish and others!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3794" name="Picture 2" descr="http://science.kqed.org/quest/files/2012/04/leaf_insect-640x3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066800"/>
            <a:ext cx="3175000" cy="1785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579438"/>
          </a:xfrm>
        </p:spPr>
        <p:txBody>
          <a:bodyPr/>
          <a:lstStyle/>
          <a:p>
            <a:r>
              <a:rPr lang="en-US" dirty="0" smtClean="0"/>
              <a:t>Evidence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7620000" cy="525475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Structural Adaptations</a:t>
            </a: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Examples: long necks in giraffes,</a:t>
            </a:r>
          </a:p>
          <a:p>
            <a:pPr marL="457200" indent="-457200">
              <a:buNone/>
            </a:pPr>
            <a:r>
              <a:rPr lang="en-US" dirty="0" smtClean="0"/>
              <a:t>		webbed feet in a duck </a:t>
            </a:r>
            <a:endParaRPr lang="en-US" dirty="0"/>
          </a:p>
        </p:txBody>
      </p:sp>
      <p:pic>
        <p:nvPicPr>
          <p:cNvPr id="4" name="Picture 1033" descr="giraffe-01300813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85800"/>
            <a:ext cx="2209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asknature.org/images/uploads/strategy/548079a45d49353139a9f6ae2fd3aadb/f0bcfeff03b728e479820850c5a2fa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0"/>
            <a:ext cx="4056408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67600" cy="655638"/>
          </a:xfrm>
        </p:spPr>
        <p:txBody>
          <a:bodyPr/>
          <a:lstStyle/>
          <a:p>
            <a:r>
              <a:rPr lang="en-US" dirty="0" smtClean="0"/>
              <a:t>Changes in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7467600" cy="4873752"/>
          </a:xfrm>
        </p:spPr>
        <p:txBody>
          <a:bodyPr/>
          <a:lstStyle/>
          <a:p>
            <a:r>
              <a:rPr lang="en-US" dirty="0" smtClean="0"/>
              <a:t>Evolution and Natural Selection are changes in a species, NOT an individual</a:t>
            </a:r>
          </a:p>
          <a:p>
            <a:r>
              <a:rPr lang="en-US" dirty="0" smtClean="0"/>
              <a:t>A population of a species may change due to environmental factors that shift the natural selection toward or away from a specific trait</a:t>
            </a:r>
            <a:endParaRPr lang="en-US" dirty="0"/>
          </a:p>
        </p:txBody>
      </p:sp>
      <p:pic>
        <p:nvPicPr>
          <p:cNvPr id="1026" name="Picture 2" descr="http://ts3.mm.bing.net/th?id=H.4858017003603038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352800"/>
            <a:ext cx="3590925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655638"/>
          </a:xfrm>
        </p:spPr>
        <p:txBody>
          <a:bodyPr/>
          <a:lstStyle/>
          <a:p>
            <a:r>
              <a:rPr lang="en-US" dirty="0" smtClean="0"/>
              <a:t>Changes in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Evolution Vocabulary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Variation</a:t>
            </a:r>
            <a:r>
              <a:rPr lang="en-US" dirty="0" smtClean="0"/>
              <a:t>: inheritable differences in DNA within a population</a:t>
            </a:r>
          </a:p>
          <a:p>
            <a:pPr>
              <a:buNone/>
            </a:pPr>
            <a:endParaRPr lang="en-US" u="sng" dirty="0"/>
          </a:p>
          <a:p>
            <a:pPr>
              <a:buNone/>
            </a:pPr>
            <a:r>
              <a:rPr lang="en-US" u="sng" dirty="0" smtClean="0"/>
              <a:t>Gene Pool</a:t>
            </a:r>
            <a:r>
              <a:rPr lang="en-US" dirty="0" smtClean="0"/>
              <a:t>: all of the genes for a trait that are present in a population (represented by alleles)</a:t>
            </a:r>
          </a:p>
          <a:p>
            <a:pPr>
              <a:buNone/>
            </a:pPr>
            <a:endParaRPr lang="en-US" u="sng" dirty="0"/>
          </a:p>
          <a:p>
            <a:pPr>
              <a:buNone/>
            </a:pPr>
            <a:r>
              <a:rPr lang="en-US" u="sng" dirty="0" smtClean="0"/>
              <a:t>Microevolution</a:t>
            </a:r>
            <a:r>
              <a:rPr lang="en-US" dirty="0" smtClean="0"/>
              <a:t>: the change in the frequencies of alleles within a population over time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physicsoftheuniverse.com/images/life_miller_ur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48000"/>
            <a:ext cx="3962400" cy="352859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467600" cy="655638"/>
          </a:xfrm>
        </p:spPr>
        <p:txBody>
          <a:bodyPr/>
          <a:lstStyle/>
          <a:p>
            <a:r>
              <a:rPr lang="en-US" dirty="0" smtClean="0"/>
              <a:t>Development of Organic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8229600" cy="5635752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Origins of Life Experiments</a:t>
            </a:r>
          </a:p>
          <a:p>
            <a:pPr>
              <a:buNone/>
            </a:pPr>
            <a:r>
              <a:rPr lang="en-US" b="1" dirty="0" smtClean="0"/>
              <a:t>Stanley Miller and Harold Urey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Problem</a:t>
            </a:r>
            <a:r>
              <a:rPr lang="en-US" dirty="0" smtClean="0"/>
              <a:t>: Simulate the conditions of early Earth to 		     see if those conditions were able to produce 	     organic molecules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Results</a:t>
            </a:r>
            <a:r>
              <a:rPr lang="en-US" dirty="0" smtClean="0"/>
              <a:t>: </a:t>
            </a:r>
            <a:r>
              <a:rPr lang="en-US" b="1" dirty="0" smtClean="0"/>
              <a:t>Amino acids, Sugars</a:t>
            </a:r>
          </a:p>
          <a:p>
            <a:pPr>
              <a:buNone/>
            </a:pPr>
            <a:r>
              <a:rPr lang="en-US" b="1" dirty="0" smtClean="0"/>
              <a:t>		   and Nucleotides</a:t>
            </a:r>
          </a:p>
          <a:p>
            <a:pPr>
              <a:buNone/>
            </a:pPr>
            <a:r>
              <a:rPr lang="en-US" dirty="0" smtClean="0"/>
              <a:t>		   accumulated in </a:t>
            </a:r>
          </a:p>
          <a:p>
            <a:pPr>
              <a:buNone/>
            </a:pPr>
            <a:r>
              <a:rPr lang="en-US" dirty="0" smtClean="0"/>
              <a:t>		   the solution formed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655638"/>
          </a:xfrm>
        </p:spPr>
        <p:txBody>
          <a:bodyPr/>
          <a:lstStyle/>
          <a:p>
            <a:r>
              <a:rPr lang="en-US" dirty="0" smtClean="0"/>
              <a:t>Changes in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3962400" cy="601675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Variation means that organisms within a population have traits that set them apart</a:t>
            </a:r>
          </a:p>
          <a:p>
            <a:endParaRPr lang="en-US" dirty="0"/>
          </a:p>
          <a:p>
            <a:r>
              <a:rPr lang="en-US" dirty="0" smtClean="0"/>
              <a:t>Within the gene pool alleles for each variation are present but some may be more successful than others</a:t>
            </a:r>
          </a:p>
          <a:p>
            <a:endParaRPr lang="en-US" dirty="0"/>
          </a:p>
          <a:p>
            <a:r>
              <a:rPr lang="en-US" dirty="0" smtClean="0"/>
              <a:t>Through microevolution, eventually the alleles in the population favor the trait that is more successful</a:t>
            </a:r>
          </a:p>
          <a:p>
            <a:endParaRPr lang="en-US" dirty="0"/>
          </a:p>
        </p:txBody>
      </p:sp>
      <p:pic>
        <p:nvPicPr>
          <p:cNvPr id="43010" name="Picture 2" descr="http://www.scienceprofonline.com/publishImages/evolution~~element4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289" y="919495"/>
            <a:ext cx="3217248" cy="5305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342900" y="305375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latin typeface="+mj-lt"/>
              </a:rPr>
              <a:t>Sources of Genetic Variation</a:t>
            </a:r>
            <a:endParaRPr lang="en-US" altLang="en-US" sz="3600" dirty="0">
              <a:latin typeface="+mj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9100" y="1219200"/>
            <a:ext cx="7696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dirty="0" smtClean="0">
                <a:latin typeface="+mn-lt"/>
              </a:rPr>
              <a:t>1. </a:t>
            </a:r>
            <a:r>
              <a:rPr lang="en-US" altLang="en-US" sz="2800" dirty="0" smtClean="0">
                <a:solidFill>
                  <a:srgbClr val="FF0000"/>
                </a:solidFill>
                <a:latin typeface="+mn-lt"/>
              </a:rPr>
              <a:t>Mutations</a:t>
            </a:r>
            <a:r>
              <a:rPr lang="en-US" altLang="en-US" sz="2800" dirty="0" smtClean="0">
                <a:latin typeface="+mn-lt"/>
              </a:rPr>
              <a:t> </a:t>
            </a:r>
            <a:r>
              <a:rPr lang="en-US" altLang="en-US" sz="2800" dirty="0">
                <a:latin typeface="+mn-lt"/>
              </a:rPr>
              <a:t>: a change in DNA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2275" y="1878013"/>
            <a:ext cx="922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2.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Genetic Drift- </a:t>
            </a:r>
            <a:r>
              <a:rPr lang="en-US" altLang="en-US" sz="2800" dirty="0">
                <a:latin typeface="+mn-lt"/>
              </a:rPr>
              <a:t>random changes due to small population size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9100" y="4992688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3.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Migration / Gene Flow</a:t>
            </a:r>
            <a:r>
              <a:rPr lang="en-US" altLang="en-US" sz="2800" dirty="0">
                <a:latin typeface="+mn-lt"/>
              </a:rPr>
              <a:t>: individuals move into and out of a population such that genes come and go </a:t>
            </a:r>
            <a:endParaRPr lang="en-US" altLang="en-US" sz="3600" dirty="0">
              <a:latin typeface="+mn-lt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7811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3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Sources of Genetic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altLang="en-US" dirty="0" smtClean="0">
                <a:solidFill>
                  <a:srgbClr val="FF0000"/>
                </a:solidFill>
              </a:rPr>
              <a:t>on-random </a:t>
            </a:r>
            <a:r>
              <a:rPr lang="en-US" altLang="en-US" dirty="0">
                <a:solidFill>
                  <a:srgbClr val="FF0000"/>
                </a:solidFill>
              </a:rPr>
              <a:t>mating</a:t>
            </a:r>
            <a:r>
              <a:rPr lang="en-US" altLang="en-US" dirty="0"/>
              <a:t>: individuals choose their mates based on specific traits (think about a peacock); this a type of natural selection called sexual </a:t>
            </a:r>
            <a:r>
              <a:rPr lang="en-US" altLang="en-US" dirty="0" smtClean="0"/>
              <a:t>selection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5. </a:t>
            </a:r>
            <a:r>
              <a:rPr lang="en-US" altLang="en-US" dirty="0" smtClean="0">
                <a:solidFill>
                  <a:srgbClr val="FF0000"/>
                </a:solidFill>
              </a:rPr>
              <a:t>Natural Selection</a:t>
            </a:r>
            <a:endParaRPr lang="en-US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http://maggiesscienceconnection.weebly.com/uploads/5/1/0/5/5105330/199546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276600" cy="216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skepchick.org/wp-content/uploads/2016/03/TvyamNb-BivtNwcoxtkc5xGBuGkIMh_nj4UJHQKup0gQVs2bRatEjuhIIxmx2puxTW1gKf2ZZus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63004"/>
            <a:ext cx="3351900" cy="227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3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467600" cy="655638"/>
          </a:xfrm>
        </p:spPr>
        <p:txBody>
          <a:bodyPr/>
          <a:lstStyle/>
          <a:p>
            <a:r>
              <a:rPr lang="en-US" dirty="0" smtClean="0"/>
              <a:t>Changes in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7467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opposite of evolution is genetic equilibrium.</a:t>
            </a:r>
          </a:p>
          <a:p>
            <a:endParaRPr lang="en-US" dirty="0" smtClean="0"/>
          </a:p>
          <a:p>
            <a:pPr marL="609600" indent="-609600">
              <a:lnSpc>
                <a:spcPct val="90000"/>
              </a:lnSpc>
              <a:buNone/>
            </a:pPr>
            <a:r>
              <a:rPr lang="en-US" sz="2600" u="sng" dirty="0" smtClean="0">
                <a:latin typeface="Century Schoolbook" pitchFamily="18" charset="0"/>
              </a:rPr>
              <a:t>Genetic equilibrium</a:t>
            </a:r>
            <a:r>
              <a:rPr lang="en-US" sz="2600" dirty="0" smtClean="0">
                <a:latin typeface="Century Schoolbook" pitchFamily="18" charset="0"/>
              </a:rPr>
              <a:t>: allele frequency stays the same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US" sz="2600" dirty="0" smtClean="0">
              <a:latin typeface="Century Schoolbook" pitchFamily="18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en-US" sz="2600" u="sng" dirty="0" smtClean="0">
                <a:latin typeface="Century Schoolbook" pitchFamily="18" charset="0"/>
              </a:rPr>
              <a:t>5 Conditions Required to maintain equilibrium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600" dirty="0" smtClean="0">
                <a:latin typeface="Century Schoolbook" pitchFamily="18" charset="0"/>
              </a:rPr>
              <a:t>Random Mating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600" dirty="0" smtClean="0">
                <a:latin typeface="Century Schoolbook" pitchFamily="18" charset="0"/>
              </a:rPr>
              <a:t>Large Population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600" dirty="0" smtClean="0">
                <a:latin typeface="Century Schoolbook" pitchFamily="18" charset="0"/>
              </a:rPr>
              <a:t>No movement in or out of population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600" dirty="0" smtClean="0">
                <a:latin typeface="Century Schoolbook" pitchFamily="18" charset="0"/>
              </a:rPr>
              <a:t>No mutations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600" dirty="0" smtClean="0">
                <a:latin typeface="Century Schoolbook" pitchFamily="18" charset="0"/>
              </a:rPr>
              <a:t>No Natural </a:t>
            </a:r>
            <a:r>
              <a:rPr lang="en-US" sz="2600" dirty="0" smtClean="0">
                <a:latin typeface="Century Schoolbook" pitchFamily="18" charset="0"/>
              </a:rPr>
              <a:t>Selection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endParaRPr lang="en-US" sz="2600" dirty="0">
              <a:latin typeface="Century Schoolbook" pitchFamily="18" charset="0"/>
            </a:endParaRPr>
          </a:p>
          <a:p>
            <a:pPr marL="91440" indent="0">
              <a:lnSpc>
                <a:spcPct val="90000"/>
              </a:lnSpc>
              <a:buNone/>
            </a:pPr>
            <a:r>
              <a:rPr lang="en-US" sz="2900" dirty="0" smtClean="0">
                <a:latin typeface="Century Schoolbook" pitchFamily="18" charset="0"/>
              </a:rPr>
              <a:t>Can you think of a population that would not evolve?</a:t>
            </a:r>
            <a:endParaRPr lang="en-US" sz="2900" dirty="0" smtClean="0">
              <a:latin typeface="Century Schoolbook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731838"/>
          </a:xfrm>
        </p:spPr>
        <p:txBody>
          <a:bodyPr/>
          <a:lstStyle/>
          <a:p>
            <a:r>
              <a:rPr lang="en-US" dirty="0" smtClean="0"/>
              <a:t>Changes in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7543800" cy="5102352"/>
          </a:xfrm>
        </p:spPr>
        <p:txBody>
          <a:bodyPr/>
          <a:lstStyle/>
          <a:p>
            <a:r>
              <a:rPr lang="en-US" dirty="0" smtClean="0"/>
              <a:t>If genetic equilibrium is maintained frequencies can be predicted in a population using the </a:t>
            </a:r>
            <a:r>
              <a:rPr lang="en-US" dirty="0" smtClean="0">
                <a:solidFill>
                  <a:srgbClr val="FF0000"/>
                </a:solidFill>
              </a:rPr>
              <a:t>Hardy-Weinberg equation</a:t>
            </a:r>
          </a:p>
          <a:p>
            <a:pPr lvl="2">
              <a:buNone/>
            </a:pPr>
            <a:r>
              <a:rPr lang="en-US" sz="3000" dirty="0" smtClean="0"/>
              <a:t>			p</a:t>
            </a:r>
            <a:r>
              <a:rPr lang="en-US" sz="3000" baseline="30000" dirty="0" smtClean="0"/>
              <a:t>2</a:t>
            </a:r>
            <a:r>
              <a:rPr lang="en-US" sz="3000" dirty="0" smtClean="0"/>
              <a:t> + 2pq + q</a:t>
            </a:r>
            <a:r>
              <a:rPr lang="en-US" sz="3000" baseline="30000" dirty="0" smtClean="0"/>
              <a:t>2</a:t>
            </a:r>
            <a:r>
              <a:rPr lang="en-US" sz="3000" dirty="0" smtClean="0"/>
              <a:t> = 1</a:t>
            </a:r>
          </a:p>
          <a:p>
            <a:pPr lvl="2">
              <a:buNone/>
            </a:pPr>
            <a:endParaRPr lang="en-US" sz="3000" dirty="0" smtClean="0"/>
          </a:p>
          <a:p>
            <a:pPr>
              <a:buNone/>
            </a:pPr>
            <a:r>
              <a:rPr lang="en-US" sz="2000" dirty="0" smtClean="0"/>
              <a:t>P = dominant allele	  p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homozygous dominant frequency</a:t>
            </a:r>
          </a:p>
          <a:p>
            <a:pPr>
              <a:buNone/>
            </a:pPr>
            <a:r>
              <a:rPr lang="en-US" sz="2000" dirty="0" smtClean="0"/>
              <a:t>Q = recessive allele	 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homozygous recessive frequency</a:t>
            </a:r>
          </a:p>
          <a:p>
            <a:pPr>
              <a:buNone/>
            </a:pPr>
            <a:r>
              <a:rPr lang="en-US" sz="2000" dirty="0" smtClean="0"/>
              <a:t>				  2pq = heterozygous frequency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If the frequency of one allele is known, the frequency of the other can be determined using  </a:t>
            </a:r>
            <a:r>
              <a:rPr lang="en-US" sz="3200" dirty="0" smtClean="0"/>
              <a:t>[ p + q = 1]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Changes in populations</a:t>
            </a:r>
            <a:endParaRPr lang="en-US" dirty="0"/>
          </a:p>
        </p:txBody>
      </p:sp>
      <p:pic>
        <p:nvPicPr>
          <p:cNvPr id="4" name="Content Placeholder 3" descr="23-03a-HardyWeinberg-L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11915"/>
          <a:stretch>
            <a:fillRect/>
          </a:stretch>
        </p:blipFill>
        <p:spPr>
          <a:xfrm>
            <a:off x="904875" y="1367583"/>
            <a:ext cx="6496050" cy="5034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467600" cy="731838"/>
          </a:xfrm>
        </p:spPr>
        <p:txBody>
          <a:bodyPr/>
          <a:lstStyle/>
          <a:p>
            <a:r>
              <a:rPr lang="en-US" dirty="0" smtClean="0"/>
              <a:t>Changes in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7543800" cy="525475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Video explanation of Hardy-Weinberg equation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population of salamanders have two phenotypes: spotted or striped. If striped is dominant </a:t>
            </a:r>
            <a:r>
              <a:rPr lang="en-US" smtClean="0"/>
              <a:t>to spotted </a:t>
            </a:r>
            <a:r>
              <a:rPr lang="en-US" dirty="0" smtClean="0"/>
              <a:t>and there are 50 spotted salamanders out of a total population of 300 what are the genotype and allele frequencies?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Patterns of evolution</a:t>
            </a:r>
            <a:endParaRPr lang="en-US" dirty="0"/>
          </a:p>
        </p:txBody>
      </p:sp>
      <p:pic>
        <p:nvPicPr>
          <p:cNvPr id="4" name="Picture 2" descr="http://evolutionarymodel.com/029-natural-selecti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7" y="1130690"/>
            <a:ext cx="6272213" cy="531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6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467600" cy="579438"/>
          </a:xfrm>
        </p:spPr>
        <p:txBody>
          <a:bodyPr/>
          <a:lstStyle/>
          <a:p>
            <a:r>
              <a:rPr lang="en-US" dirty="0" smtClean="0"/>
              <a:t>Changes in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2971800" cy="48737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Natural Selection graphs for polygenic traits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Changes in traits within a population can cause a genetic drift towards a specific appearance or adaptation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990600"/>
            <a:ext cx="34861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5837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Patterns of Natural Selection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2" descr="http://img.sparknotes.com/figures/A/a3aa6bb95c7d70781cc0089d17f9160f/stab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9126"/>
            <a:ext cx="40005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3200400" y="1813173"/>
            <a:ext cx="5486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Calibri" panose="020F0502020204030204" pitchFamily="34" charset="0"/>
              </a:rPr>
              <a:t>Dotted- before natural selection</a:t>
            </a:r>
          </a:p>
          <a:p>
            <a:pPr eaLnBrk="1" hangingPunct="1"/>
            <a:r>
              <a:rPr lang="en-US" altLang="en-US" sz="3200" dirty="0">
                <a:latin typeface="Calibri" panose="020F0502020204030204" pitchFamily="34" charset="0"/>
              </a:rPr>
              <a:t>Solid- after natural selection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4356" y="4704656"/>
            <a:ext cx="4876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rgbClr val="FF0000"/>
                </a:solidFill>
                <a:latin typeface="Calibri" panose="020F0502020204030204" pitchFamily="34" charset="0"/>
              </a:rPr>
              <a:t>Stabilizing Selection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28312" y="3457575"/>
            <a:ext cx="33584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Calibri" panose="020F0502020204030204" pitchFamily="34" charset="0"/>
              </a:rPr>
              <a:t>the average individual is favored (more likely to survive)</a:t>
            </a:r>
          </a:p>
        </p:txBody>
      </p:sp>
    </p:spTree>
    <p:extLst>
      <p:ext uri="{BB962C8B-B14F-4D97-AF65-F5344CB8AC3E}">
        <p14:creationId xmlns:p14="http://schemas.microsoft.com/office/powerpoint/2010/main" val="215684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563562"/>
          </a:xfrm>
        </p:spPr>
        <p:txBody>
          <a:bodyPr/>
          <a:lstStyle/>
          <a:p>
            <a:r>
              <a:rPr lang="en-US" dirty="0" smtClean="0"/>
              <a:t>Development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7620000" cy="5254752"/>
          </a:xfrm>
        </p:spPr>
        <p:txBody>
          <a:bodyPr/>
          <a:lstStyle/>
          <a:p>
            <a:r>
              <a:rPr lang="en-US" dirty="0" smtClean="0"/>
              <a:t>Early theories relied heavily on observations of the macroscopic world (what we can see with the naked eye)</a:t>
            </a:r>
          </a:p>
          <a:p>
            <a:endParaRPr lang="en-US" dirty="0" smtClean="0"/>
          </a:p>
          <a:p>
            <a:r>
              <a:rPr lang="en-US" b="1" dirty="0" smtClean="0"/>
              <a:t>Spontaneous Generation </a:t>
            </a:r>
            <a:r>
              <a:rPr lang="en-US" dirty="0" smtClean="0"/>
              <a:t>was an early belief that life could be produced from </a:t>
            </a:r>
            <a:r>
              <a:rPr lang="en-US" b="1" dirty="0" smtClean="0"/>
              <a:t>non-living matter </a:t>
            </a:r>
            <a:r>
              <a:rPr lang="en-US" dirty="0" smtClean="0"/>
              <a:t>(AKA: </a:t>
            </a:r>
            <a:r>
              <a:rPr lang="en-US" dirty="0" err="1" smtClean="0"/>
              <a:t>Abiogenesis</a:t>
            </a:r>
            <a:r>
              <a:rPr lang="en-US" dirty="0" smtClean="0"/>
              <a:t>)</a:t>
            </a:r>
            <a:endParaRPr lang="en-US" b="1" dirty="0" smtClean="0"/>
          </a:p>
          <a:p>
            <a:pPr lvl="1"/>
            <a:r>
              <a:rPr lang="en-US" dirty="0" smtClean="0"/>
              <a:t>Example:  Dirty rags could produce mice</a:t>
            </a:r>
          </a:p>
        </p:txBody>
      </p:sp>
      <p:pic>
        <p:nvPicPr>
          <p:cNvPr id="4" name="Picture 2" descr="http://www.darwin.museum.ru/expos/etap/img/ris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419600"/>
            <a:ext cx="3276600" cy="2261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52400"/>
            <a:ext cx="7772400" cy="1295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Patterns of Natural Selection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2" descr="http://kenpitts.net/bio/evolution/selections/direction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47704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429000" y="1371600"/>
            <a:ext cx="5715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Calibri" panose="020F0502020204030204" pitchFamily="34" charset="0"/>
              </a:rPr>
              <a:t>Dotted- before natural selection</a:t>
            </a:r>
          </a:p>
          <a:p>
            <a:pPr eaLnBrk="1" hangingPunct="1"/>
            <a:r>
              <a:rPr lang="en-US" altLang="en-US" sz="3200">
                <a:latin typeface="Calibri" panose="020F0502020204030204" pitchFamily="34" charset="0"/>
              </a:rPr>
              <a:t>Solid- after natural selection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5105400"/>
            <a:ext cx="4876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FF0000"/>
                </a:solidFill>
                <a:latin typeface="Calibri" panose="020F0502020204030204" pitchFamily="34" charset="0"/>
              </a:rPr>
              <a:t>Directional Selection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05400" y="4549775"/>
            <a:ext cx="4038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anose="020F0502020204030204" pitchFamily="34" charset="0"/>
              </a:rPr>
              <a:t>one of the extreme forms is favored (more likely to survive)</a:t>
            </a:r>
          </a:p>
        </p:txBody>
      </p:sp>
    </p:spTree>
    <p:extLst>
      <p:ext uri="{BB962C8B-B14F-4D97-AF65-F5344CB8AC3E}">
        <p14:creationId xmlns:p14="http://schemas.microsoft.com/office/powerpoint/2010/main" val="26825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52400"/>
            <a:ext cx="7772400" cy="1295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Patterns of Natural Selection</a:t>
            </a:r>
          </a:p>
        </p:txBody>
      </p:sp>
      <p:pic>
        <p:nvPicPr>
          <p:cNvPr id="5123" name="Picture 2" descr="http://img.sparknotes.com/figures/A/a3aa6bb95c7d70781cc0089d17f9160f/disrup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44989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429000" y="1371600"/>
            <a:ext cx="5715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Calibri" panose="020F0502020204030204" pitchFamily="34" charset="0"/>
              </a:rPr>
              <a:t>Dotted- before natural selection</a:t>
            </a:r>
          </a:p>
          <a:p>
            <a:pPr eaLnBrk="1" hangingPunct="1"/>
            <a:r>
              <a:rPr lang="en-US" altLang="en-US" sz="3200">
                <a:latin typeface="Calibri" panose="020F0502020204030204" pitchFamily="34" charset="0"/>
              </a:rPr>
              <a:t>Solid- after natural selection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5257800"/>
            <a:ext cx="4876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FF0000"/>
                </a:solidFill>
                <a:latin typeface="Calibri" panose="020F0502020204030204" pitchFamily="34" charset="0"/>
              </a:rPr>
              <a:t>Disruptive Selection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05400" y="4267200"/>
            <a:ext cx="4038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anose="020F0502020204030204" pitchFamily="34" charset="0"/>
              </a:rPr>
              <a:t>both of the extreme forms are favored (more likely to survive)</a:t>
            </a:r>
          </a:p>
        </p:txBody>
      </p:sp>
    </p:spTree>
    <p:extLst>
      <p:ext uri="{BB962C8B-B14F-4D97-AF65-F5344CB8AC3E}">
        <p14:creationId xmlns:p14="http://schemas.microsoft.com/office/powerpoint/2010/main" val="343754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467600" cy="579438"/>
          </a:xfrm>
        </p:spPr>
        <p:txBody>
          <a:bodyPr/>
          <a:lstStyle/>
          <a:p>
            <a:r>
              <a:rPr lang="en-US" dirty="0" smtClean="0"/>
              <a:t>Changes in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229600" cy="5330952"/>
          </a:xfrm>
        </p:spPr>
        <p:txBody>
          <a:bodyPr/>
          <a:lstStyle/>
          <a:p>
            <a:r>
              <a:rPr lang="en-US" dirty="0" smtClean="0"/>
              <a:t>A genetic drift toward a specific trait  or an isolation of a part of a species can lead to the development of a new species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>
                <a:latin typeface="Century Schoolbook" pitchFamily="18" charset="0"/>
              </a:rPr>
              <a:t>Speciation:</a:t>
            </a:r>
            <a:r>
              <a:rPr lang="en-US" dirty="0" smtClean="0">
                <a:latin typeface="Century Schoolbook" pitchFamily="18" charset="0"/>
              </a:rPr>
              <a:t> changes leading to formation of a new species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5058" name="Picture 2" descr="http://apesnature.homestead.com/files/fg05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76600"/>
            <a:ext cx="4648200" cy="309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150813"/>
            <a:ext cx="77724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Patterns of Natural Selection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9400" y="1292761"/>
            <a:ext cx="5410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Calibri" panose="020F0502020204030204" pitchFamily="34" charset="0"/>
              </a:rPr>
              <a:t>The </a:t>
            </a:r>
            <a:r>
              <a:rPr lang="en-US" altLang="en-US" sz="3200" dirty="0">
                <a:latin typeface="Calibri" panose="020F0502020204030204" pitchFamily="34" charset="0"/>
              </a:rPr>
              <a:t>development of a </a:t>
            </a:r>
            <a:r>
              <a:rPr lang="en-US" alt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species</a:t>
            </a:r>
            <a:r>
              <a:rPr lang="en-US" altLang="en-US" sz="3200" dirty="0">
                <a:latin typeface="Calibri" panose="020F0502020204030204" pitchFamily="34" charset="0"/>
              </a:rPr>
              <a:t>, </a:t>
            </a:r>
            <a:r>
              <a:rPr lang="en-US" altLang="en-US" sz="3200" dirty="0" smtClean="0">
                <a:latin typeface="Calibri" panose="020F0502020204030204" pitchFamily="34" charset="0"/>
              </a:rPr>
              <a:t>when a portion of the population becomes isolated from the rest of the population due to geographic separation is an example of….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pic>
        <p:nvPicPr>
          <p:cNvPr id="7173" name="Picture 2" descr="http://evolution.berkeley.edu/evolibrary/images/history/geog_isol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550"/>
            <a:ext cx="229870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6600" y="5029200"/>
            <a:ext cx="586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</a:rPr>
              <a:t>Geographical Isolation</a:t>
            </a:r>
          </a:p>
        </p:txBody>
      </p:sp>
    </p:spTree>
    <p:extLst>
      <p:ext uri="{BB962C8B-B14F-4D97-AF65-F5344CB8AC3E}">
        <p14:creationId xmlns:p14="http://schemas.microsoft.com/office/powerpoint/2010/main" val="291372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bio.miami.edu/dana/pix/rana_aur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6" y="942961"/>
            <a:ext cx="2725325" cy="20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52400" y="3101363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anose="020F0502020204030204" pitchFamily="34" charset="0"/>
              </a:rPr>
              <a:t>Breeds from </a:t>
            </a:r>
            <a:r>
              <a:rPr lang="en-US" altLang="en-US" sz="2800" dirty="0" smtClean="0">
                <a:latin typeface="Calibri" panose="020F0502020204030204" pitchFamily="34" charset="0"/>
              </a:rPr>
              <a:t>January- March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pic>
        <p:nvPicPr>
          <p:cNvPr id="8196" name="Picture 4" descr="http://www.bio.miami.edu/dana/pix/rana_boyl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925556"/>
            <a:ext cx="2857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4876800" y="3080954"/>
            <a:ext cx="3941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anose="020F0502020204030204" pitchFamily="34" charset="0"/>
              </a:rPr>
              <a:t>Breeds from </a:t>
            </a:r>
            <a:r>
              <a:rPr lang="en-US" altLang="en-US" sz="2800" dirty="0" smtClean="0">
                <a:latin typeface="Calibri" panose="020F0502020204030204" pitchFamily="34" charset="0"/>
              </a:rPr>
              <a:t>March </a:t>
            </a:r>
            <a:r>
              <a:rPr lang="en-US" altLang="en-US" sz="2800" dirty="0">
                <a:latin typeface="Calibri" panose="020F0502020204030204" pitchFamily="34" charset="0"/>
              </a:rPr>
              <a:t>- May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304800" y="3854390"/>
            <a:ext cx="8145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anose="020F0502020204030204" pitchFamily="34" charset="0"/>
              </a:rPr>
              <a:t>These two frogs are unable to mate and as</a:t>
            </a:r>
          </a:p>
          <a:p>
            <a:pPr eaLnBrk="1" hangingPunct="1"/>
            <a:r>
              <a:rPr lang="en-US" altLang="en-US" sz="3600">
                <a:latin typeface="Calibri" panose="020F0502020204030204" pitchFamily="34" charset="0"/>
              </a:rPr>
              <a:t> a result are two different species due to 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4981699"/>
            <a:ext cx="723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</a:rPr>
              <a:t>Reproductive Isolation</a:t>
            </a: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609600" y="304800"/>
            <a:ext cx="2262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latin typeface="Calibri" panose="020F0502020204030204" pitchFamily="34" charset="0"/>
              </a:rPr>
              <a:t>Rana aurora</a:t>
            </a:r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5703886" y="300508"/>
            <a:ext cx="2022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 dirty="0">
                <a:latin typeface="Calibri" panose="020F0502020204030204" pitchFamily="34" charset="0"/>
              </a:rPr>
              <a:t>Rana </a:t>
            </a:r>
            <a:r>
              <a:rPr lang="en-US" altLang="en-US" sz="3200" u="sng" dirty="0" err="1">
                <a:latin typeface="Calibri" panose="020F0502020204030204" pitchFamily="34" charset="0"/>
              </a:rPr>
              <a:t>boylii</a:t>
            </a:r>
            <a:endParaRPr lang="en-US" altLang="en-US" sz="3200" u="sng" dirty="0">
              <a:latin typeface="Calibri" panose="020F0502020204030204" pitchFamily="34" charset="0"/>
            </a:endParaRPr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152400" y="6488113"/>
            <a:ext cx="769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Taken from http://www.bio.miami.edu/dana/dox/macroevolution.html</a:t>
            </a:r>
          </a:p>
        </p:txBody>
      </p:sp>
    </p:spTree>
    <p:extLst>
      <p:ext uri="{BB962C8B-B14F-4D97-AF65-F5344CB8AC3E}">
        <p14:creationId xmlns:p14="http://schemas.microsoft.com/office/powerpoint/2010/main" val="6199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467600" cy="579438"/>
          </a:xfrm>
        </p:spPr>
        <p:txBody>
          <a:bodyPr/>
          <a:lstStyle/>
          <a:p>
            <a:r>
              <a:rPr lang="en-US" dirty="0" smtClean="0"/>
              <a:t>Changes in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4873752"/>
          </a:xfrm>
        </p:spPr>
        <p:txBody>
          <a:bodyPr/>
          <a:lstStyle/>
          <a:p>
            <a:r>
              <a:rPr lang="en-US" dirty="0" smtClean="0"/>
              <a:t>Isolating mechanisms that can lead to speciation: </a:t>
            </a:r>
          </a:p>
          <a:p>
            <a:endParaRPr lang="en-US" dirty="0" smtClean="0"/>
          </a:p>
          <a:p>
            <a:pPr lvl="1"/>
            <a:r>
              <a:rPr lang="en-US" sz="2400" dirty="0" smtClean="0">
                <a:latin typeface="Century Schoolbook" pitchFamily="18" charset="0"/>
              </a:rPr>
              <a:t>Reproductive Isolation</a:t>
            </a:r>
          </a:p>
          <a:p>
            <a:pPr lvl="1"/>
            <a:r>
              <a:rPr lang="en-US" sz="2400" dirty="0" smtClean="0">
                <a:latin typeface="Century Schoolbook" pitchFamily="18" charset="0"/>
              </a:rPr>
              <a:t>Behavioral Isolation</a:t>
            </a:r>
          </a:p>
          <a:p>
            <a:pPr lvl="1"/>
            <a:r>
              <a:rPr lang="en-US" sz="2400" dirty="0" smtClean="0">
                <a:latin typeface="Century Schoolbook" pitchFamily="18" charset="0"/>
              </a:rPr>
              <a:t>Geographic Isolation</a:t>
            </a:r>
          </a:p>
          <a:p>
            <a:pPr lvl="1"/>
            <a:r>
              <a:rPr lang="en-US" sz="2400" dirty="0" smtClean="0">
                <a:latin typeface="Century Schoolbook" pitchFamily="18" charset="0"/>
              </a:rPr>
              <a:t>Temporal (time) Isolation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8130" name="Picture 2" descr="http://kkpm.wikispaces.com/file/view/Camelion.png/138416895/427x415/Camel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057400"/>
            <a:ext cx="3429000" cy="3332636"/>
          </a:xfrm>
          <a:prstGeom prst="rect">
            <a:avLst/>
          </a:prstGeom>
          <a:noFill/>
        </p:spPr>
      </p:pic>
      <p:pic>
        <p:nvPicPr>
          <p:cNvPr id="48132" name="Picture 4" descr="http://biology200.gsu.edu/houghton/2107%20'13/Figures/Chapter_21/Temporal%20Isolation%20(Part%20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683400"/>
            <a:ext cx="3810000" cy="279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304800"/>
            <a:ext cx="77724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Rate of Speciation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133600" y="1143000"/>
            <a:ext cx="6400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3600">
                <a:latin typeface="Calibri" panose="020F0502020204030204" pitchFamily="34" charset="0"/>
              </a:rPr>
              <a:t>species disappear from the 	Earth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3600">
                <a:latin typeface="Calibri" panose="020F0502020204030204" pitchFamily="34" charset="0"/>
              </a:rPr>
              <a:t>usually followed by the 	appearance of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219200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Calibri" panose="020F0502020204030204" pitchFamily="34" charset="0"/>
              </a:rPr>
              <a:t>Extinction</a:t>
            </a:r>
            <a:r>
              <a:rPr lang="en-US" altLang="en-US" sz="3600">
                <a:latin typeface="Calibri" panose="020F0502020204030204" pitchFamily="34" charset="0"/>
              </a:rPr>
              <a:t> 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91200" y="2895600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Calibri" panose="020F0502020204030204" pitchFamily="34" charset="0"/>
              </a:rPr>
              <a:t>new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species</a:t>
            </a:r>
            <a:r>
              <a:rPr lang="en-US" altLang="en-US" sz="3200">
                <a:latin typeface="Calibri" panose="020F0502020204030204" pitchFamily="34" charset="0"/>
              </a:rPr>
              <a:t>, why?</a:t>
            </a:r>
          </a:p>
        </p:txBody>
      </p:sp>
      <p:sp>
        <p:nvSpPr>
          <p:cNvPr id="6" name="Left-Up Arrow 5"/>
          <p:cNvSpPr/>
          <p:nvPr/>
        </p:nvSpPr>
        <p:spPr>
          <a:xfrm rot="18844934" flipV="1">
            <a:off x="3557588" y="3481388"/>
            <a:ext cx="1724025" cy="1724025"/>
          </a:xfrm>
          <a:prstGeom prst="lef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1676400" y="4876800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Gradualism</a:t>
            </a: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4648200" y="48768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Punctuated Equilibrium</a:t>
            </a:r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1447800" y="5486400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Calibri" panose="020F0502020204030204" pitchFamily="34" charset="0"/>
              </a:rPr>
              <a:t>“slow”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3200400" y="5410200"/>
            <a:ext cx="594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Calibri" panose="020F0502020204030204" pitchFamily="34" charset="0"/>
              </a:rPr>
              <a:t>“rapid change followed by  long periods of </a:t>
            </a:r>
            <a:r>
              <a:rPr lang="en-US" altLang="en-US" sz="3600">
                <a:solidFill>
                  <a:srgbClr val="FF0000"/>
                </a:solidFill>
                <a:latin typeface="Calibri" panose="020F0502020204030204" pitchFamily="34" charset="0"/>
              </a:rPr>
              <a:t>equilibrium</a:t>
            </a:r>
            <a:r>
              <a:rPr lang="en-US" altLang="en-US" sz="3600">
                <a:latin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263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9223" grpId="0" build="allAtOnce"/>
      <p:bldP spid="9224" grpId="0" build="allAtOnce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304800"/>
            <a:ext cx="77724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Patterns of Evolution</a:t>
            </a:r>
          </a:p>
        </p:txBody>
      </p:sp>
      <p:pic>
        <p:nvPicPr>
          <p:cNvPr id="10243" name="Picture 2" descr="http://chsweb.lr.k12.nj.us/mstanley/outlines/evolution/selection/seltyp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1113"/>
            <a:ext cx="5257800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715000" y="1219200"/>
            <a:ext cx="3276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anose="020F0502020204030204" pitchFamily="34" charset="0"/>
              </a:rPr>
              <a:t>The pattern where many different species are linked to one common ancestor 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29200" y="52578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Calibri" panose="020F0502020204030204" pitchFamily="34" charset="0"/>
              </a:rPr>
              <a:t>Divergent Evolution</a:t>
            </a:r>
          </a:p>
        </p:txBody>
      </p:sp>
    </p:spTree>
    <p:extLst>
      <p:ext uri="{BB962C8B-B14F-4D97-AF65-F5344CB8AC3E}">
        <p14:creationId xmlns:p14="http://schemas.microsoft.com/office/powerpoint/2010/main" val="209565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304800"/>
            <a:ext cx="77724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Patterns of Evolution</a:t>
            </a:r>
          </a:p>
        </p:txBody>
      </p:sp>
      <p:pic>
        <p:nvPicPr>
          <p:cNvPr id="11267" name="Picture 2" descr="http://www.all-about-reptiles.com/images/convergent-evolu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50990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4953000" y="1371600"/>
            <a:ext cx="4495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Calibri" panose="020F0502020204030204" pitchFamily="34" charset="0"/>
              </a:rPr>
              <a:t>Do these organisms </a:t>
            </a:r>
            <a:r>
              <a:rPr lang="en-US" altLang="en-US" sz="3600" dirty="0" smtClean="0">
                <a:latin typeface="Calibri" panose="020F0502020204030204" pitchFamily="34" charset="0"/>
              </a:rPr>
              <a:t>share </a:t>
            </a:r>
            <a:r>
              <a:rPr lang="en-US" altLang="en-US" sz="3600" dirty="0">
                <a:latin typeface="Calibri" panose="020F0502020204030204" pitchFamily="34" charset="0"/>
              </a:rPr>
              <a:t>traits in common?</a:t>
            </a:r>
          </a:p>
          <a:p>
            <a:pPr eaLnBrk="1" hangingPunct="1"/>
            <a:endParaRPr lang="en-US" altLang="en-US" sz="36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3600" dirty="0">
                <a:latin typeface="Calibri" panose="020F0502020204030204" pitchFamily="34" charset="0"/>
              </a:rPr>
              <a:t>Where are all of these organisms found?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152400" y="51054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anose="020F0502020204030204" pitchFamily="34" charset="0"/>
              </a:rPr>
              <a:t>Why do these organisms share similar traits?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59436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anose="020F0502020204030204" pitchFamily="34" charset="0"/>
              </a:rPr>
              <a:t>This is called… </a:t>
            </a:r>
            <a:r>
              <a:rPr lang="en-US" altLang="en-US" sz="3600">
                <a:solidFill>
                  <a:srgbClr val="FF0000"/>
                </a:solidFill>
                <a:latin typeface="Calibri" panose="020F0502020204030204" pitchFamily="34" charset="0"/>
              </a:rPr>
              <a:t>Convergent Evolution</a:t>
            </a:r>
          </a:p>
        </p:txBody>
      </p:sp>
    </p:spTree>
    <p:extLst>
      <p:ext uri="{BB962C8B-B14F-4D97-AF65-F5344CB8AC3E}">
        <p14:creationId xmlns:p14="http://schemas.microsoft.com/office/powerpoint/2010/main" val="332862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67600" cy="579438"/>
          </a:xfrm>
        </p:spPr>
        <p:txBody>
          <a:bodyPr/>
          <a:lstStyle/>
          <a:p>
            <a:r>
              <a:rPr lang="en-US" dirty="0" smtClean="0"/>
              <a:t>Development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7620000" cy="540715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Francesco </a:t>
            </a:r>
            <a:r>
              <a:rPr lang="en-US" b="1" dirty="0" err="1" smtClean="0"/>
              <a:t>Redi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Problem</a:t>
            </a:r>
            <a:r>
              <a:rPr lang="en-US" dirty="0" smtClean="0"/>
              <a:t>: Disprove spontaneous generation 		  	     (</a:t>
            </a:r>
            <a:r>
              <a:rPr lang="en-US" dirty="0" err="1" smtClean="0"/>
              <a:t>abiogenesis</a:t>
            </a:r>
            <a:r>
              <a:rPr lang="en-US" dirty="0" smtClean="0"/>
              <a:t>) of flies on rotting meat.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Results</a:t>
            </a:r>
            <a:r>
              <a:rPr lang="en-US" dirty="0" smtClean="0"/>
              <a:t>: Maggots only</a:t>
            </a:r>
          </a:p>
          <a:p>
            <a:pPr>
              <a:buNone/>
            </a:pPr>
            <a:r>
              <a:rPr lang="en-US" dirty="0" smtClean="0"/>
              <a:t>developed on the flask that</a:t>
            </a:r>
          </a:p>
          <a:p>
            <a:pPr>
              <a:buNone/>
            </a:pPr>
            <a:r>
              <a:rPr lang="en-US" dirty="0" smtClean="0"/>
              <a:t>was open to the flies. This </a:t>
            </a:r>
          </a:p>
          <a:p>
            <a:pPr>
              <a:buNone/>
            </a:pPr>
            <a:r>
              <a:rPr lang="en-US" dirty="0" smtClean="0"/>
              <a:t>meant that the maggots</a:t>
            </a:r>
          </a:p>
          <a:p>
            <a:pPr>
              <a:buNone/>
            </a:pPr>
            <a:r>
              <a:rPr lang="en-US" dirty="0" smtClean="0"/>
              <a:t>came from the flies, not</a:t>
            </a:r>
          </a:p>
          <a:p>
            <a:pPr>
              <a:buNone/>
            </a:pPr>
            <a:r>
              <a:rPr lang="en-US" dirty="0" smtClean="0"/>
              <a:t>the meat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434" name="Picture 2" descr="http://www.pc.maricopa.edu/Biology/rcotter/BIO%20205/LessonBuilders/Chapter%201%20LB/maggo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4801" y="3352800"/>
            <a:ext cx="4511999" cy="3127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467600" cy="579438"/>
          </a:xfrm>
        </p:spPr>
        <p:txBody>
          <a:bodyPr/>
          <a:lstStyle/>
          <a:p>
            <a:r>
              <a:rPr lang="en-US" dirty="0" smtClean="0"/>
              <a:t>Development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382000" cy="548335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Louis Pasteur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Problem</a:t>
            </a:r>
            <a:r>
              <a:rPr lang="en-US" dirty="0" smtClean="0"/>
              <a:t>: Disprove the theory of spontaneous 	generation for microorganisms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Results</a:t>
            </a:r>
            <a:r>
              <a:rPr lang="en-US" dirty="0" smtClean="0"/>
              <a:t>: Microbial growth only</a:t>
            </a:r>
          </a:p>
          <a:p>
            <a:pPr>
              <a:buNone/>
            </a:pPr>
            <a:r>
              <a:rPr lang="en-US" dirty="0" smtClean="0"/>
              <a:t>developed in the broth after it</a:t>
            </a:r>
          </a:p>
          <a:p>
            <a:pPr>
              <a:buNone/>
            </a:pPr>
            <a:r>
              <a:rPr lang="en-US" dirty="0" smtClean="0"/>
              <a:t>was exposed to air that could</a:t>
            </a:r>
          </a:p>
          <a:p>
            <a:pPr>
              <a:buNone/>
            </a:pPr>
            <a:r>
              <a:rPr lang="en-US" dirty="0" smtClean="0"/>
              <a:t>contain bacteria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Conclusion</a:t>
            </a:r>
            <a:r>
              <a:rPr lang="en-US" dirty="0" smtClean="0"/>
              <a:t>: Life can only come from other forms of life.</a:t>
            </a:r>
            <a:endParaRPr lang="en-US" u="sng" dirty="0"/>
          </a:p>
        </p:txBody>
      </p:sp>
      <p:pic>
        <p:nvPicPr>
          <p:cNvPr id="19458" name="Picture 2" descr="http://biol4141.files.wordpress.com/2012/08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514600"/>
            <a:ext cx="3940406" cy="232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563562"/>
          </a:xfrm>
        </p:spPr>
        <p:txBody>
          <a:bodyPr/>
          <a:lstStyle/>
          <a:p>
            <a:r>
              <a:rPr lang="en-US" dirty="0" smtClean="0"/>
              <a:t>Development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7620000" cy="5254752"/>
          </a:xfrm>
        </p:spPr>
        <p:txBody>
          <a:bodyPr/>
          <a:lstStyle/>
          <a:p>
            <a:r>
              <a:rPr lang="en-US" dirty="0" smtClean="0"/>
              <a:t>Now thanks to </a:t>
            </a:r>
            <a:r>
              <a:rPr lang="en-US" dirty="0" err="1" smtClean="0"/>
              <a:t>Redi</a:t>
            </a:r>
            <a:r>
              <a:rPr lang="en-US" dirty="0" smtClean="0"/>
              <a:t> and Pasteur, scientists believe that life can only come from other living organisms. This supports the current theory of </a:t>
            </a:r>
            <a:r>
              <a:rPr lang="en-US" b="1" dirty="0" smtClean="0"/>
              <a:t>biogenesis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01-03bx-Reproduction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743200"/>
            <a:ext cx="5564096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10916</TotalTime>
  <Words>2345</Words>
  <Application>Microsoft Office PowerPoint</Application>
  <PresentationFormat>On-screen Show (4:3)</PresentationFormat>
  <Paragraphs>375</Paragraphs>
  <Slides>68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Microsoft Photo Editor 3.0 Photo</vt:lpstr>
      <vt:lpstr>Theories on the  origins of Life</vt:lpstr>
      <vt:lpstr>Development of the Earth</vt:lpstr>
      <vt:lpstr>Development of the Earth</vt:lpstr>
      <vt:lpstr>Development of the earth</vt:lpstr>
      <vt:lpstr>Development of Organic molecules</vt:lpstr>
      <vt:lpstr>Development of Life</vt:lpstr>
      <vt:lpstr>Development of Life</vt:lpstr>
      <vt:lpstr>Development of Life</vt:lpstr>
      <vt:lpstr>Development of Life</vt:lpstr>
      <vt:lpstr>Development of Cells</vt:lpstr>
      <vt:lpstr>Development of Cells</vt:lpstr>
      <vt:lpstr>Development of Cells</vt:lpstr>
      <vt:lpstr>Development of Cells</vt:lpstr>
      <vt:lpstr>The History of Life</vt:lpstr>
      <vt:lpstr>The History of Life</vt:lpstr>
      <vt:lpstr>The History of Life</vt:lpstr>
      <vt:lpstr>Evidence in the fossil record</vt:lpstr>
      <vt:lpstr>Evidence in the fossil record</vt:lpstr>
      <vt:lpstr>Evidence in the fossil record</vt:lpstr>
      <vt:lpstr>The Theory of Evolution</vt:lpstr>
      <vt:lpstr>The Theory of Evolution</vt:lpstr>
      <vt:lpstr>The Theory of Evolution</vt:lpstr>
      <vt:lpstr>The Theory of Evolution</vt:lpstr>
      <vt:lpstr>Why was Darwin so controversial?</vt:lpstr>
      <vt:lpstr>Why was Darwin so controversial?</vt:lpstr>
      <vt:lpstr>Contributions to Darwin’s Theory</vt:lpstr>
      <vt:lpstr>Contributions to Darwin’s Theory</vt:lpstr>
      <vt:lpstr>Contributions to darwin’s theory</vt:lpstr>
      <vt:lpstr>Contributions to darwin’s theory</vt:lpstr>
      <vt:lpstr>Contributions to darwin’s Theory</vt:lpstr>
      <vt:lpstr>Darwin’s publication</vt:lpstr>
      <vt:lpstr>The Theory of Evolution</vt:lpstr>
      <vt:lpstr>The Theory of Evolution</vt:lpstr>
      <vt:lpstr>The Theory of Evolution</vt:lpstr>
      <vt:lpstr>The English Peppered Moth</vt:lpstr>
      <vt:lpstr>English Peppered Moths</vt:lpstr>
      <vt:lpstr>English Peppered Moths</vt:lpstr>
      <vt:lpstr>Evidence for Evolution</vt:lpstr>
      <vt:lpstr>Evolution of the Horse</vt:lpstr>
      <vt:lpstr>Evidence of Evolution</vt:lpstr>
      <vt:lpstr>Evidence of evolution</vt:lpstr>
      <vt:lpstr>Evidence for Evolution</vt:lpstr>
      <vt:lpstr>Vestigial structures in humans</vt:lpstr>
      <vt:lpstr>Evidence for Evolution</vt:lpstr>
      <vt:lpstr>Evidence for Evolution</vt:lpstr>
      <vt:lpstr>Evidence of Evolution</vt:lpstr>
      <vt:lpstr>Evidence of Evolution</vt:lpstr>
      <vt:lpstr>Changes in Populations</vt:lpstr>
      <vt:lpstr>Changes in Populations</vt:lpstr>
      <vt:lpstr>Changes in Populations</vt:lpstr>
      <vt:lpstr>PowerPoint Presentation</vt:lpstr>
      <vt:lpstr>Sources of Genetic variation</vt:lpstr>
      <vt:lpstr>Changes in Populations</vt:lpstr>
      <vt:lpstr>Changes in populations</vt:lpstr>
      <vt:lpstr>Changes in populations</vt:lpstr>
      <vt:lpstr>Changes in populations</vt:lpstr>
      <vt:lpstr>Patterns of evolution</vt:lpstr>
      <vt:lpstr>Changes in Populations</vt:lpstr>
      <vt:lpstr>Patterns of Natural Selection</vt:lpstr>
      <vt:lpstr>PowerPoint Presentation</vt:lpstr>
      <vt:lpstr>PowerPoint Presentation</vt:lpstr>
      <vt:lpstr>Changes in Populations</vt:lpstr>
      <vt:lpstr>PowerPoint Presentation</vt:lpstr>
      <vt:lpstr>PowerPoint Presentation</vt:lpstr>
      <vt:lpstr>Changes in Populations</vt:lpstr>
      <vt:lpstr>PowerPoint Presentation</vt:lpstr>
      <vt:lpstr>PowerPoint Presentation</vt:lpstr>
      <vt:lpstr>PowerPoint Presentation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Theories on the  origins of Life</dc:title>
  <dc:creator>lharris5</dc:creator>
  <cp:lastModifiedBy>Leslie Lambert</cp:lastModifiedBy>
  <cp:revision>65</cp:revision>
  <dcterms:created xsi:type="dcterms:W3CDTF">2013-04-16T13:43:23Z</dcterms:created>
  <dcterms:modified xsi:type="dcterms:W3CDTF">2016-04-26T15:35:15Z</dcterms:modified>
</cp:coreProperties>
</file>