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8" r:id="rId5"/>
    <p:sldId id="259" r:id="rId6"/>
    <p:sldId id="266" r:id="rId7"/>
    <p:sldId id="267" r:id="rId8"/>
    <p:sldId id="260" r:id="rId9"/>
    <p:sldId id="262" r:id="rId10"/>
    <p:sldId id="263" r:id="rId11"/>
    <p:sldId id="264" r:id="rId12"/>
    <p:sldId id="265" r:id="rId13"/>
    <p:sldId id="268" r:id="rId14"/>
    <p:sldId id="269" r:id="rId15"/>
    <p:sldId id="270" r:id="rId16"/>
    <p:sldId id="271" r:id="rId17"/>
    <p:sldId id="274" r:id="rId18"/>
    <p:sldId id="272"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E24AE9F-FB7E-4C63-95C7-F1C60DC9B3F9}" type="datetimeFigureOut">
              <a:rPr lang="en-US" smtClean="0"/>
              <a:pPr/>
              <a:t>3/25/2014</a:t>
            </a:fld>
            <a:endParaRPr lang="en-US"/>
          </a:p>
        </p:txBody>
      </p:sp>
      <p:sp>
        <p:nvSpPr>
          <p:cNvPr id="8" name="Slide Number Placeholder 7"/>
          <p:cNvSpPr>
            <a:spLocks noGrp="1"/>
          </p:cNvSpPr>
          <p:nvPr>
            <p:ph type="sldNum" sz="quarter" idx="11"/>
          </p:nvPr>
        </p:nvSpPr>
        <p:spPr/>
        <p:txBody>
          <a:bodyPr/>
          <a:lstStyle/>
          <a:p>
            <a:fld id="{9E88B308-EB34-4CAA-8BF8-31014C44996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4AE9F-FB7E-4C63-95C7-F1C60DC9B3F9}"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B308-EB34-4CAA-8BF8-31014C4499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4AE9F-FB7E-4C63-95C7-F1C60DC9B3F9}"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B308-EB34-4CAA-8BF8-31014C4499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E24AE9F-FB7E-4C63-95C7-F1C60DC9B3F9}"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B308-EB34-4CAA-8BF8-31014C4499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4AE9F-FB7E-4C63-95C7-F1C60DC9B3F9}"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B308-EB34-4CAA-8BF8-31014C449968}"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E24AE9F-FB7E-4C63-95C7-F1C60DC9B3F9}"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B308-EB34-4CAA-8BF8-31014C449968}"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E24AE9F-FB7E-4C63-95C7-F1C60DC9B3F9}" type="datetimeFigureOut">
              <a:rPr lang="en-US" smtClean="0"/>
              <a:pPr/>
              <a:t>3/25/2014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8B308-EB34-4CAA-8BF8-31014C449968}"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24AE9F-FB7E-4C63-95C7-F1C60DC9B3F9}" type="datetimeFigureOut">
              <a:rPr lang="en-US" smtClean="0"/>
              <a:pPr/>
              <a:t>3/25/2014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8B308-EB34-4CAA-8BF8-31014C4499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4AE9F-FB7E-4C63-95C7-F1C60DC9B3F9}" type="datetimeFigureOut">
              <a:rPr lang="en-US" smtClean="0"/>
              <a:pPr/>
              <a:t>3/25/2014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8B308-EB34-4CAA-8BF8-31014C4499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4AE9F-FB7E-4C63-95C7-F1C60DC9B3F9}"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B308-EB34-4CAA-8BF8-31014C4499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4AE9F-FB7E-4C63-95C7-F1C60DC9B3F9}"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B308-EB34-4CAA-8BF8-31014C4499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E24AE9F-FB7E-4C63-95C7-F1C60DC9B3F9}" type="datetimeFigureOut">
              <a:rPr lang="en-US" smtClean="0"/>
              <a:pPr/>
              <a:t>3/25/2014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E88B308-EB34-4CAA-8BF8-31014C449968}"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google.com/url?sa=i&amp;rct=j&amp;q=&amp;esrc=s&amp;frm=1&amp;source=images&amp;cd=&amp;cad=rja&amp;uact=8&amp;docid=Jgm7bRPdBuSJXM&amp;tbnid=KG7J3xrmCzzxaM:&amp;ved=0CAYQjRw&amp;url=http://www.nobelprize.org/educational/medicine/immunity/immune-detail.html&amp;ei=ZjEsU7bTHcrJkAeIiYGwDg&amp;bvm=bv.62922401,d.eW0&amp;psig=AFQjCNFTAe4NOP3NW7dmdobafgWk9ihvuQ&amp;ust=139549107745634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Health &amp; Disease</a:t>
            </a:r>
            <a:endParaRPr lang="en-US" dirty="0"/>
          </a:p>
        </p:txBody>
      </p:sp>
      <p:sp>
        <p:nvSpPr>
          <p:cNvPr id="3" name="Subtitle 2"/>
          <p:cNvSpPr>
            <a:spLocks noGrp="1"/>
          </p:cNvSpPr>
          <p:nvPr>
            <p:ph type="subTitle" idx="1"/>
          </p:nvPr>
        </p:nvSpPr>
        <p:spPr/>
        <p:txBody>
          <a:bodyPr/>
          <a:lstStyle/>
          <a:p>
            <a:r>
              <a:rPr lang="en-US" dirty="0" smtClean="0">
                <a:solidFill>
                  <a:schemeClr val="tx1"/>
                </a:solidFill>
              </a:rPr>
              <a:t>Response to Pathogens and Immunity</a:t>
            </a:r>
            <a:endParaRPr lang="en-US" dirty="0">
              <a:solidFill>
                <a:schemeClr val="tx1"/>
              </a:solidFill>
            </a:endParaRPr>
          </a:p>
        </p:txBody>
      </p:sp>
    </p:spTree>
    <p:extLst>
      <p:ext uri="{BB962C8B-B14F-4D97-AF65-F5344CB8AC3E}">
        <p14:creationId xmlns:p14="http://schemas.microsoft.com/office/powerpoint/2010/main" xmlns="" val="2196400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Immune System</a:t>
            </a:r>
            <a:endParaRPr lang="en-US" dirty="0"/>
          </a:p>
        </p:txBody>
      </p:sp>
      <p:sp>
        <p:nvSpPr>
          <p:cNvPr id="3" name="Content Placeholder 2"/>
          <p:cNvSpPr>
            <a:spLocks noGrp="1"/>
          </p:cNvSpPr>
          <p:nvPr>
            <p:ph idx="1"/>
          </p:nvPr>
        </p:nvSpPr>
        <p:spPr>
          <a:xfrm>
            <a:off x="381000" y="1371600"/>
            <a:ext cx="8305800" cy="4754563"/>
          </a:xfrm>
        </p:spPr>
        <p:txBody>
          <a:bodyPr>
            <a:normAutofit/>
          </a:bodyPr>
          <a:lstStyle/>
          <a:p>
            <a:r>
              <a:rPr lang="en-US" u="sng" dirty="0">
                <a:solidFill>
                  <a:schemeClr val="tx1"/>
                </a:solidFill>
              </a:rPr>
              <a:t>B lymphocytes </a:t>
            </a:r>
            <a:r>
              <a:rPr lang="en-US" dirty="0">
                <a:solidFill>
                  <a:schemeClr val="tx1"/>
                </a:solidFill>
              </a:rPr>
              <a:t>(“B” cells)</a:t>
            </a:r>
          </a:p>
          <a:p>
            <a:pPr>
              <a:spcAft>
                <a:spcPts val="600"/>
              </a:spcAft>
              <a:buNone/>
            </a:pPr>
            <a:r>
              <a:rPr lang="en-US" b="1" dirty="0">
                <a:solidFill>
                  <a:schemeClr val="tx1"/>
                </a:solidFill>
              </a:rPr>
              <a:t>	 </a:t>
            </a:r>
            <a:r>
              <a:rPr lang="en-US" dirty="0">
                <a:solidFill>
                  <a:schemeClr val="tx1"/>
                </a:solidFill>
              </a:rPr>
              <a:t>- make </a:t>
            </a:r>
            <a:r>
              <a:rPr lang="en-US" dirty="0" smtClean="0">
                <a:solidFill>
                  <a:schemeClr val="tx1"/>
                </a:solidFill>
              </a:rPr>
              <a:t> plasma cells that </a:t>
            </a:r>
          </a:p>
          <a:p>
            <a:pPr>
              <a:spcAft>
                <a:spcPts val="1200"/>
              </a:spcAft>
              <a:buNone/>
            </a:pPr>
            <a:r>
              <a:rPr lang="en-US" dirty="0" smtClean="0">
                <a:solidFill>
                  <a:schemeClr val="tx1"/>
                </a:solidFill>
              </a:rPr>
              <a:t>	   release antibodies</a:t>
            </a:r>
          </a:p>
          <a:p>
            <a:pPr>
              <a:spcAft>
                <a:spcPts val="1200"/>
              </a:spcAft>
              <a:buNone/>
            </a:pPr>
            <a:r>
              <a:rPr lang="en-US" dirty="0">
                <a:solidFill>
                  <a:schemeClr val="tx1"/>
                </a:solidFill>
              </a:rPr>
              <a:t>	</a:t>
            </a:r>
            <a:r>
              <a:rPr lang="en-US" dirty="0" smtClean="0">
                <a:solidFill>
                  <a:schemeClr val="tx1"/>
                </a:solidFill>
              </a:rPr>
              <a:t>- make memory cells that will</a:t>
            </a:r>
          </a:p>
          <a:p>
            <a:pPr>
              <a:spcAft>
                <a:spcPts val="1200"/>
              </a:spcAft>
              <a:buNone/>
            </a:pPr>
            <a:r>
              <a:rPr lang="en-US" dirty="0">
                <a:solidFill>
                  <a:schemeClr val="tx1"/>
                </a:solidFill>
              </a:rPr>
              <a:t>	</a:t>
            </a:r>
            <a:r>
              <a:rPr lang="en-US" dirty="0" smtClean="0">
                <a:solidFill>
                  <a:schemeClr val="tx1"/>
                </a:solidFill>
              </a:rPr>
              <a:t>recognize the antigen in the </a:t>
            </a:r>
          </a:p>
          <a:p>
            <a:pPr>
              <a:spcAft>
                <a:spcPts val="1200"/>
              </a:spcAft>
              <a:buNone/>
            </a:pPr>
            <a:r>
              <a:rPr lang="en-US" dirty="0">
                <a:solidFill>
                  <a:schemeClr val="tx1"/>
                </a:solidFill>
              </a:rPr>
              <a:t>	</a:t>
            </a:r>
            <a:r>
              <a:rPr lang="en-US" dirty="0" smtClean="0">
                <a:solidFill>
                  <a:schemeClr val="tx1"/>
                </a:solidFill>
              </a:rPr>
              <a:t>future</a:t>
            </a:r>
            <a:endParaRPr lang="en-US" dirty="0">
              <a:solidFill>
                <a:schemeClr val="tx1"/>
              </a:solidFill>
            </a:endParaRPr>
          </a:p>
          <a:p>
            <a:r>
              <a:rPr lang="en-US" u="sng" dirty="0">
                <a:solidFill>
                  <a:schemeClr val="tx1"/>
                </a:solidFill>
              </a:rPr>
              <a:t>Memory cells</a:t>
            </a:r>
            <a:r>
              <a:rPr lang="en-US" dirty="0">
                <a:solidFill>
                  <a:schemeClr val="tx1"/>
                </a:solidFill>
              </a:rPr>
              <a:t>-  these cells </a:t>
            </a:r>
            <a:r>
              <a:rPr lang="en-US" dirty="0" smtClean="0">
                <a:solidFill>
                  <a:schemeClr val="tx1"/>
                </a:solidFill>
              </a:rPr>
              <a:t>remember </a:t>
            </a:r>
            <a:r>
              <a:rPr lang="en-US" dirty="0">
                <a:solidFill>
                  <a:schemeClr val="tx1"/>
                </a:solidFill>
              </a:rPr>
              <a:t>the antigen and </a:t>
            </a:r>
            <a:r>
              <a:rPr lang="en-US" dirty="0" smtClean="0">
                <a:solidFill>
                  <a:schemeClr val="tx1"/>
                </a:solidFill>
              </a:rPr>
              <a:t>make </a:t>
            </a:r>
            <a:r>
              <a:rPr lang="en-US" dirty="0">
                <a:solidFill>
                  <a:schemeClr val="tx1"/>
                </a:solidFill>
              </a:rPr>
              <a:t>it unlikely the body will be infected by it again.</a:t>
            </a:r>
          </a:p>
          <a:p>
            <a:endParaRPr lang="en-US" dirty="0"/>
          </a:p>
        </p:txBody>
      </p:sp>
      <p:pic>
        <p:nvPicPr>
          <p:cNvPr id="4098" name="Picture 2" descr="http://www.biooncology.com/images/therapeutic-targets/b-cell-lg-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1219200"/>
            <a:ext cx="3117273" cy="30529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2617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Immune System</a:t>
            </a:r>
            <a:endParaRPr lang="en-US" dirty="0"/>
          </a:p>
        </p:txBody>
      </p:sp>
      <p:sp>
        <p:nvSpPr>
          <p:cNvPr id="3" name="Content Placeholder 2"/>
          <p:cNvSpPr>
            <a:spLocks noGrp="1"/>
          </p:cNvSpPr>
          <p:nvPr>
            <p:ph idx="1"/>
          </p:nvPr>
        </p:nvSpPr>
        <p:spPr>
          <a:xfrm>
            <a:off x="152400" y="1261684"/>
            <a:ext cx="8382000" cy="4906963"/>
          </a:xfrm>
        </p:spPr>
        <p:txBody>
          <a:bodyPr>
            <a:normAutofit/>
          </a:bodyPr>
          <a:lstStyle/>
          <a:p>
            <a:pPr>
              <a:spcAft>
                <a:spcPts val="600"/>
              </a:spcAft>
            </a:pPr>
            <a:r>
              <a:rPr lang="en-US" sz="3000" u="sng" dirty="0">
                <a:solidFill>
                  <a:schemeClr val="tx1"/>
                </a:solidFill>
              </a:rPr>
              <a:t>T lymphocytes </a:t>
            </a:r>
            <a:r>
              <a:rPr lang="en-US" sz="3000" dirty="0">
                <a:solidFill>
                  <a:schemeClr val="tx1"/>
                </a:solidFill>
              </a:rPr>
              <a:t>(“T” cells)- kill a body’s cells that have been invaded by a virus or other pathogen </a:t>
            </a:r>
          </a:p>
          <a:p>
            <a:pPr lvl="1"/>
            <a:r>
              <a:rPr lang="en-US" sz="3000" u="sng" dirty="0">
                <a:solidFill>
                  <a:schemeClr val="tx1"/>
                </a:solidFill>
              </a:rPr>
              <a:t>Helper T cells </a:t>
            </a:r>
            <a:r>
              <a:rPr lang="en-US" sz="3000" dirty="0">
                <a:solidFill>
                  <a:schemeClr val="tx1"/>
                </a:solidFill>
              </a:rPr>
              <a:t>activate</a:t>
            </a:r>
          </a:p>
          <a:p>
            <a:pPr lvl="1">
              <a:spcAft>
                <a:spcPts val="600"/>
              </a:spcAft>
              <a:buNone/>
            </a:pPr>
            <a:r>
              <a:rPr lang="en-US" sz="3000" dirty="0">
                <a:solidFill>
                  <a:schemeClr val="tx1"/>
                </a:solidFill>
              </a:rPr>
              <a:t>	B cells or killer T cells</a:t>
            </a:r>
          </a:p>
          <a:p>
            <a:pPr lvl="1"/>
            <a:r>
              <a:rPr lang="en-US" sz="3000" dirty="0">
                <a:solidFill>
                  <a:schemeClr val="tx1"/>
                </a:solidFill>
              </a:rPr>
              <a:t>Cytotoxic </a:t>
            </a:r>
            <a:r>
              <a:rPr lang="en-US" sz="3000" u="sng" dirty="0">
                <a:solidFill>
                  <a:schemeClr val="tx1"/>
                </a:solidFill>
              </a:rPr>
              <a:t>“killer” T cells</a:t>
            </a:r>
          </a:p>
          <a:p>
            <a:pPr lvl="1">
              <a:buNone/>
            </a:pPr>
            <a:r>
              <a:rPr lang="en-US" sz="3000" dirty="0">
                <a:solidFill>
                  <a:schemeClr val="tx1"/>
                </a:solidFill>
              </a:rPr>
              <a:t>	destroy infected cells</a:t>
            </a:r>
          </a:p>
          <a:p>
            <a:endParaRPr lang="en-US" dirty="0"/>
          </a:p>
        </p:txBody>
      </p:sp>
      <p:pic>
        <p:nvPicPr>
          <p:cNvPr id="1028" name="Picture 4" descr="http://31.media.tumblr.com/tumblr_lsa872GgZX1qj8btco1_5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2590800"/>
            <a:ext cx="3425536" cy="31788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3606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Immune System</a:t>
            </a:r>
            <a:endParaRPr lang="en-US" dirty="0"/>
          </a:p>
        </p:txBody>
      </p:sp>
      <p:pic>
        <p:nvPicPr>
          <p:cNvPr id="2050" name="Picture 2" descr="http://www.nobelprize.org/educational/medicine/immunity/images/detail/agp.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371008"/>
            <a:ext cx="7415987" cy="49535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980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The Big Picture</a:t>
            </a:r>
            <a:endParaRPr lang="en-US" dirty="0"/>
          </a:p>
        </p:txBody>
      </p:sp>
      <p:pic>
        <p:nvPicPr>
          <p:cNvPr id="4" name="Picture 5" descr="B cel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119188"/>
            <a:ext cx="7086600" cy="546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7355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Immunity</a:t>
            </a:r>
            <a:endParaRPr lang="en-US" dirty="0"/>
          </a:p>
        </p:txBody>
      </p:sp>
      <p:sp>
        <p:nvSpPr>
          <p:cNvPr id="3" name="Content Placeholder 2"/>
          <p:cNvSpPr>
            <a:spLocks noGrp="1"/>
          </p:cNvSpPr>
          <p:nvPr>
            <p:ph idx="1"/>
          </p:nvPr>
        </p:nvSpPr>
        <p:spPr/>
        <p:txBody>
          <a:bodyPr/>
          <a:lstStyle/>
          <a:p>
            <a:r>
              <a:rPr lang="en-US" dirty="0" smtClean="0">
                <a:solidFill>
                  <a:schemeClr val="tx1"/>
                </a:solidFill>
              </a:rPr>
              <a:t>Immunity means that your body has the tools available to fight off an attack from a pathogen </a:t>
            </a:r>
            <a:r>
              <a:rPr lang="en-US" b="1" dirty="0" smtClean="0">
                <a:solidFill>
                  <a:schemeClr val="tx1"/>
                </a:solidFill>
              </a:rPr>
              <a:t>before you feel any negative effects</a:t>
            </a:r>
          </a:p>
          <a:p>
            <a:endParaRPr lang="en-US" b="1" dirty="0" smtClean="0">
              <a:solidFill>
                <a:schemeClr val="tx1"/>
              </a:solidFill>
            </a:endParaRPr>
          </a:p>
          <a:p>
            <a:pPr marL="0" indent="0">
              <a:buNone/>
            </a:pPr>
            <a:endParaRPr lang="en-US" b="1" dirty="0">
              <a:solidFill>
                <a:schemeClr val="tx1"/>
              </a:solidFill>
            </a:endParaRPr>
          </a:p>
          <a:p>
            <a:r>
              <a:rPr lang="en-US" dirty="0" smtClean="0">
                <a:solidFill>
                  <a:schemeClr val="tx1"/>
                </a:solidFill>
              </a:rPr>
              <a:t>It </a:t>
            </a:r>
            <a:r>
              <a:rPr lang="en-US" b="1" dirty="0" smtClean="0">
                <a:solidFill>
                  <a:schemeClr val="tx1"/>
                </a:solidFill>
              </a:rPr>
              <a:t>does not </a:t>
            </a:r>
            <a:r>
              <a:rPr lang="en-US" dirty="0" smtClean="0">
                <a:solidFill>
                  <a:schemeClr val="tx1"/>
                </a:solidFill>
              </a:rPr>
              <a:t>mean that</a:t>
            </a:r>
          </a:p>
          <a:p>
            <a:pPr marL="0" indent="0">
              <a:buNone/>
            </a:pPr>
            <a:r>
              <a:rPr lang="en-US" dirty="0" smtClean="0">
                <a:solidFill>
                  <a:schemeClr val="tx1"/>
                </a:solidFill>
              </a:rPr>
              <a:t> your body never encounters</a:t>
            </a:r>
          </a:p>
          <a:p>
            <a:pPr marL="0" indent="0">
              <a:buNone/>
            </a:pPr>
            <a:r>
              <a:rPr lang="en-US" dirty="0" smtClean="0">
                <a:solidFill>
                  <a:schemeClr val="tx1"/>
                </a:solidFill>
              </a:rPr>
              <a:t> that pathogen again</a:t>
            </a:r>
            <a:endParaRPr lang="en-US" dirty="0">
              <a:solidFill>
                <a:schemeClr val="tx1"/>
              </a:solidFill>
            </a:endParaRPr>
          </a:p>
        </p:txBody>
      </p:sp>
      <p:pic>
        <p:nvPicPr>
          <p:cNvPr id="5122" name="Picture 2" descr="https://encrypted-tbn2.gstatic.com/images?q=tbn:ANd9GcRg3NEa-M0BwL68bj6rUC97KiIfIDXii_z94fNA9y9r5lnp9YdDB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52768" y="2971800"/>
            <a:ext cx="3891207" cy="2914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9289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Immunity</a:t>
            </a:r>
            <a:endParaRPr lang="en-US" dirty="0"/>
          </a:p>
        </p:txBody>
      </p:sp>
      <p:sp>
        <p:nvSpPr>
          <p:cNvPr id="3" name="Content Placeholder 2"/>
          <p:cNvSpPr>
            <a:spLocks noGrp="1"/>
          </p:cNvSpPr>
          <p:nvPr>
            <p:ph idx="1"/>
          </p:nvPr>
        </p:nvSpPr>
        <p:spPr>
          <a:xfrm>
            <a:off x="228600" y="1295400"/>
            <a:ext cx="8839200" cy="4830763"/>
          </a:xfrm>
        </p:spPr>
        <p:txBody>
          <a:bodyPr/>
          <a:lstStyle/>
          <a:p>
            <a:r>
              <a:rPr lang="en-US" dirty="0" smtClean="0">
                <a:solidFill>
                  <a:schemeClr val="tx1"/>
                </a:solidFill>
              </a:rPr>
              <a:t>You can get immunity from certain pathogens in 2 ways:</a:t>
            </a:r>
          </a:p>
          <a:p>
            <a:pPr marL="0" indent="0">
              <a:buNone/>
            </a:pPr>
            <a:endParaRPr lang="en-US" dirty="0">
              <a:solidFill>
                <a:schemeClr val="tx1"/>
              </a:solidFill>
            </a:endParaRPr>
          </a:p>
          <a:p>
            <a:pPr marL="0" indent="0">
              <a:buNone/>
            </a:pPr>
            <a:r>
              <a:rPr lang="en-US" dirty="0" smtClean="0">
                <a:solidFill>
                  <a:schemeClr val="tx1"/>
                </a:solidFill>
              </a:rPr>
              <a:t>1)Active Immunity: requires your body encountering the pathogen and an immune system reaction</a:t>
            </a:r>
          </a:p>
          <a:p>
            <a:pPr marL="0" indent="0">
              <a:buNone/>
            </a:pPr>
            <a:endParaRPr lang="en-US" dirty="0">
              <a:solidFill>
                <a:schemeClr val="tx1"/>
              </a:solidFill>
            </a:endParaRPr>
          </a:p>
          <a:p>
            <a:pPr marL="0" indent="0">
              <a:buNone/>
            </a:pPr>
            <a:r>
              <a:rPr lang="en-US" dirty="0" smtClean="0">
                <a:solidFill>
                  <a:schemeClr val="tx1"/>
                </a:solidFill>
              </a:rPr>
              <a:t>2) Passive Immunity:  antibodies injected or passed down from another source</a:t>
            </a:r>
            <a:endParaRPr lang="en-US" dirty="0">
              <a:solidFill>
                <a:schemeClr val="tx1"/>
              </a:solidFill>
            </a:endParaRPr>
          </a:p>
        </p:txBody>
      </p:sp>
    </p:spTree>
    <p:extLst>
      <p:ext uri="{BB962C8B-B14F-4D97-AF65-F5344CB8AC3E}">
        <p14:creationId xmlns:p14="http://schemas.microsoft.com/office/powerpoint/2010/main" xmlns="" val="1315649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Active Immunity</a:t>
            </a:r>
            <a:endParaRPr lang="en-US" dirty="0"/>
          </a:p>
        </p:txBody>
      </p:sp>
      <p:sp>
        <p:nvSpPr>
          <p:cNvPr id="3" name="Content Placeholder 2"/>
          <p:cNvSpPr>
            <a:spLocks noGrp="1"/>
          </p:cNvSpPr>
          <p:nvPr>
            <p:ph idx="1"/>
          </p:nvPr>
        </p:nvSpPr>
        <p:spPr>
          <a:xfrm>
            <a:off x="394854" y="1524000"/>
            <a:ext cx="8534400" cy="5098923"/>
          </a:xfrm>
        </p:spPr>
        <p:txBody>
          <a:bodyPr/>
          <a:lstStyle/>
          <a:p>
            <a:r>
              <a:rPr lang="en-US" dirty="0">
                <a:solidFill>
                  <a:schemeClr val="tx1"/>
                </a:solidFill>
              </a:rPr>
              <a:t>You get sick. Your body </a:t>
            </a:r>
            <a:r>
              <a:rPr lang="en-US" dirty="0" smtClean="0">
                <a:solidFill>
                  <a:schemeClr val="tx1"/>
                </a:solidFill>
              </a:rPr>
              <a:t>fights </a:t>
            </a:r>
            <a:r>
              <a:rPr lang="en-US" dirty="0">
                <a:solidFill>
                  <a:schemeClr val="tx1"/>
                </a:solidFill>
              </a:rPr>
              <a:t>off the antigen and in the process creates memory B </a:t>
            </a:r>
            <a:r>
              <a:rPr lang="en-US" dirty="0" smtClean="0">
                <a:solidFill>
                  <a:schemeClr val="tx1"/>
                </a:solidFill>
              </a:rPr>
              <a:t>cells and antibodies.</a:t>
            </a:r>
            <a:endParaRPr lang="en-US" dirty="0">
              <a:solidFill>
                <a:schemeClr val="tx1"/>
              </a:solidFill>
            </a:endParaRPr>
          </a:p>
          <a:p>
            <a:pPr marL="0" indent="0">
              <a:buNone/>
            </a:pPr>
            <a:endParaRPr lang="en-US" dirty="0">
              <a:solidFill>
                <a:schemeClr val="tx1"/>
              </a:solidFill>
            </a:endParaRPr>
          </a:p>
          <a:p>
            <a:r>
              <a:rPr lang="en-US" dirty="0" smtClean="0">
                <a:solidFill>
                  <a:schemeClr val="tx1"/>
                </a:solidFill>
              </a:rPr>
              <a:t>You </a:t>
            </a:r>
            <a:r>
              <a:rPr lang="en-US" dirty="0">
                <a:solidFill>
                  <a:schemeClr val="tx1"/>
                </a:solidFill>
              </a:rPr>
              <a:t>are injected with a </a:t>
            </a:r>
          </a:p>
          <a:p>
            <a:pPr marL="0" indent="0">
              <a:buNone/>
            </a:pPr>
            <a:r>
              <a:rPr lang="en-US" dirty="0">
                <a:solidFill>
                  <a:schemeClr val="tx1"/>
                </a:solidFill>
              </a:rPr>
              <a:t>mild form of the pathogen,</a:t>
            </a:r>
          </a:p>
          <a:p>
            <a:pPr marL="0" indent="0">
              <a:buNone/>
            </a:pPr>
            <a:r>
              <a:rPr lang="en-US" dirty="0">
                <a:solidFill>
                  <a:schemeClr val="tx1"/>
                </a:solidFill>
              </a:rPr>
              <a:t> known as a </a:t>
            </a:r>
            <a:r>
              <a:rPr lang="en-US" b="1" dirty="0">
                <a:solidFill>
                  <a:schemeClr val="tx1"/>
                </a:solidFill>
              </a:rPr>
              <a:t>vaccine</a:t>
            </a:r>
            <a:r>
              <a:rPr lang="en-US" dirty="0">
                <a:solidFill>
                  <a:schemeClr val="tx1"/>
                </a:solidFill>
              </a:rPr>
              <a:t>.</a:t>
            </a:r>
          </a:p>
          <a:p>
            <a:endParaRPr lang="en-US" dirty="0"/>
          </a:p>
        </p:txBody>
      </p:sp>
      <p:pic>
        <p:nvPicPr>
          <p:cNvPr id="4" name="Picture 3" descr="43-x2-Vaccination.jpg"/>
          <p:cNvPicPr>
            <a:picLocks noChangeAspect="1"/>
          </p:cNvPicPr>
          <p:nvPr/>
        </p:nvPicPr>
        <p:blipFill>
          <a:blip r:embed="rId2" cstate="print"/>
          <a:srcRect t="15333"/>
          <a:stretch>
            <a:fillRect/>
          </a:stretch>
        </p:blipFill>
        <p:spPr>
          <a:xfrm>
            <a:off x="4481945" y="2743200"/>
            <a:ext cx="4419600" cy="2806446"/>
          </a:xfrm>
          <a:prstGeom prst="rect">
            <a:avLst/>
          </a:prstGeom>
        </p:spPr>
      </p:pic>
    </p:spTree>
    <p:extLst>
      <p:ext uri="{BB962C8B-B14F-4D97-AF65-F5344CB8AC3E}">
        <p14:creationId xmlns:p14="http://schemas.microsoft.com/office/powerpoint/2010/main" xmlns="" val="3210945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Active Immunity</a:t>
            </a:r>
            <a:endParaRPr lang="en-US" dirty="0"/>
          </a:p>
        </p:txBody>
      </p:sp>
      <p:sp>
        <p:nvSpPr>
          <p:cNvPr id="3" name="Content Placeholder 2"/>
          <p:cNvSpPr>
            <a:spLocks noGrp="1"/>
          </p:cNvSpPr>
          <p:nvPr>
            <p:ph idx="1"/>
          </p:nvPr>
        </p:nvSpPr>
        <p:spPr>
          <a:xfrm>
            <a:off x="381000" y="1295400"/>
            <a:ext cx="8534400" cy="5334000"/>
          </a:xfrm>
        </p:spPr>
        <p:txBody>
          <a:bodyPr>
            <a:normAutofit/>
          </a:bodyPr>
          <a:lstStyle/>
          <a:p>
            <a:r>
              <a:rPr lang="en-US" dirty="0" smtClean="0">
                <a:solidFill>
                  <a:schemeClr val="tx1"/>
                </a:solidFill>
              </a:rPr>
              <a:t>Vaccines are prepared injections of a weakened or killed microorganism that causes disease or an agent meant to look like a disease causing pathogen</a:t>
            </a:r>
          </a:p>
          <a:p>
            <a:r>
              <a:rPr lang="en-US" dirty="0" smtClean="0">
                <a:solidFill>
                  <a:schemeClr val="tx1"/>
                </a:solidFill>
              </a:rPr>
              <a:t>First developed in 1796 by Edward Jenner while trying to find a cure for the smallpox disease. He took the puss from a victim of smallpox and placed it into the cut on an 8 year old boy…the boy never got the disease.</a:t>
            </a:r>
          </a:p>
          <a:p>
            <a:r>
              <a:rPr lang="en-US" dirty="0" smtClean="0">
                <a:solidFill>
                  <a:schemeClr val="tx1"/>
                </a:solidFill>
              </a:rPr>
              <a:t>Now vaccines have been used to nearly eradicate diseases like cholera and anthrax (Pasteur), polio (Jonas Salk), measles, mumps and rubella. Before enrolling in public school vaccinations for several diseases are now required</a:t>
            </a:r>
            <a:endParaRPr lang="en-US" dirty="0">
              <a:solidFill>
                <a:schemeClr val="tx1"/>
              </a:solidFill>
            </a:endParaRPr>
          </a:p>
        </p:txBody>
      </p:sp>
    </p:spTree>
    <p:extLst>
      <p:ext uri="{BB962C8B-B14F-4D97-AF65-F5344CB8AC3E}">
        <p14:creationId xmlns:p14="http://schemas.microsoft.com/office/powerpoint/2010/main" xmlns="" val="867622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Immunity</a:t>
            </a:r>
            <a:endParaRPr lang="en-US" dirty="0"/>
          </a:p>
        </p:txBody>
      </p:sp>
      <p:sp>
        <p:nvSpPr>
          <p:cNvPr id="3" name="Content Placeholder 2"/>
          <p:cNvSpPr>
            <a:spLocks noGrp="1"/>
          </p:cNvSpPr>
          <p:nvPr>
            <p:ph idx="1"/>
          </p:nvPr>
        </p:nvSpPr>
        <p:spPr/>
        <p:txBody>
          <a:bodyPr/>
          <a:lstStyle/>
          <a:p>
            <a:r>
              <a:rPr lang="en-US" dirty="0" smtClean="0">
                <a:solidFill>
                  <a:schemeClr val="tx1"/>
                </a:solidFill>
              </a:rPr>
              <a:t>Injection of antibodies in the form of immunoglobulin to provide temporary treatment for severe infections, immune deficiencies or those with autoimmune diseases.</a:t>
            </a:r>
          </a:p>
          <a:p>
            <a:endParaRPr lang="en-US" dirty="0">
              <a:solidFill>
                <a:schemeClr val="tx1"/>
              </a:solidFill>
            </a:endParaRPr>
          </a:p>
          <a:p>
            <a:pPr lvl="1"/>
            <a:r>
              <a:rPr lang="en-US" sz="2400" dirty="0" smtClean="0">
                <a:solidFill>
                  <a:schemeClr val="tx1"/>
                </a:solidFill>
              </a:rPr>
              <a:t>Treatments last 2-3 months and can be given multiple times</a:t>
            </a:r>
          </a:p>
          <a:p>
            <a:endParaRPr lang="en-US" dirty="0"/>
          </a:p>
        </p:txBody>
      </p:sp>
      <p:pic>
        <p:nvPicPr>
          <p:cNvPr id="7170" name="Picture 2" descr="http://www.antibodiesinc.com/images/custom_polyclonal_bi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4495800"/>
            <a:ext cx="2819400" cy="18777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191000" y="4834495"/>
            <a:ext cx="4495800" cy="1200329"/>
          </a:xfrm>
          <a:prstGeom prst="rect">
            <a:avLst/>
          </a:prstGeom>
          <a:noFill/>
        </p:spPr>
        <p:txBody>
          <a:bodyPr wrap="square" rtlCol="0">
            <a:spAutoFit/>
          </a:bodyPr>
          <a:lstStyle/>
          <a:p>
            <a:r>
              <a:rPr lang="en-US" dirty="0" smtClean="0">
                <a:solidFill>
                  <a:srgbClr val="FF0000"/>
                </a:solidFill>
              </a:rPr>
              <a:t>Recent studies done at UNC research centers have discovered that immunoglobulin treatments on mice can reverse Type I diabetes onset</a:t>
            </a:r>
            <a:endParaRPr lang="en-US" dirty="0">
              <a:solidFill>
                <a:srgbClr val="FF0000"/>
              </a:solidFill>
            </a:endParaRPr>
          </a:p>
        </p:txBody>
      </p:sp>
    </p:spTree>
    <p:extLst>
      <p:ext uri="{BB962C8B-B14F-4D97-AF65-F5344CB8AC3E}">
        <p14:creationId xmlns:p14="http://schemas.microsoft.com/office/powerpoint/2010/main" xmlns="" val="3229702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Passive Immunity</a:t>
            </a:r>
            <a:endParaRPr lang="en-US" dirty="0"/>
          </a:p>
        </p:txBody>
      </p:sp>
      <p:sp>
        <p:nvSpPr>
          <p:cNvPr id="3" name="Content Placeholder 2"/>
          <p:cNvSpPr>
            <a:spLocks noGrp="1"/>
          </p:cNvSpPr>
          <p:nvPr>
            <p:ph idx="1"/>
          </p:nvPr>
        </p:nvSpPr>
        <p:spPr/>
        <p:txBody>
          <a:bodyPr/>
          <a:lstStyle/>
          <a:p>
            <a:r>
              <a:rPr lang="en-US" dirty="0" smtClean="0">
                <a:solidFill>
                  <a:schemeClr val="tx1"/>
                </a:solidFill>
              </a:rPr>
              <a:t>Antibodies can be shared between a mother and her child during pregnancy and while breast feeding</a:t>
            </a:r>
          </a:p>
          <a:p>
            <a:r>
              <a:rPr lang="en-US" dirty="0" smtClean="0">
                <a:solidFill>
                  <a:schemeClr val="tx1"/>
                </a:solidFill>
              </a:rPr>
              <a:t>These antibodies may only </a:t>
            </a:r>
          </a:p>
          <a:p>
            <a:pPr marL="0" indent="0">
              <a:buNone/>
            </a:pPr>
            <a:r>
              <a:rPr lang="en-US" dirty="0" smtClean="0">
                <a:solidFill>
                  <a:schemeClr val="tx1"/>
                </a:solidFill>
              </a:rPr>
              <a:t>  last the first few years of </a:t>
            </a:r>
          </a:p>
          <a:p>
            <a:pPr marL="0" indent="0">
              <a:buNone/>
            </a:pPr>
            <a:r>
              <a:rPr lang="en-US" dirty="0" smtClean="0">
                <a:solidFill>
                  <a:schemeClr val="tx1"/>
                </a:solidFill>
              </a:rPr>
              <a:t>  development and are a weaker</a:t>
            </a:r>
          </a:p>
          <a:p>
            <a:pPr marL="0" indent="0">
              <a:buNone/>
            </a:pPr>
            <a:r>
              <a:rPr lang="en-US" dirty="0" smtClean="0">
                <a:solidFill>
                  <a:schemeClr val="tx1"/>
                </a:solidFill>
              </a:rPr>
              <a:t>  form of antibodies created </a:t>
            </a:r>
          </a:p>
          <a:p>
            <a:pPr marL="0" indent="0">
              <a:buNone/>
            </a:pPr>
            <a:r>
              <a:rPr lang="en-US" dirty="0" smtClean="0">
                <a:solidFill>
                  <a:schemeClr val="tx1"/>
                </a:solidFill>
              </a:rPr>
              <a:t>  through active immunity</a:t>
            </a:r>
            <a:endParaRPr lang="en-US" dirty="0">
              <a:solidFill>
                <a:schemeClr val="tx1"/>
              </a:solidFill>
            </a:endParaRPr>
          </a:p>
        </p:txBody>
      </p:sp>
      <p:pic>
        <p:nvPicPr>
          <p:cNvPr id="8194" name="Picture 2" descr="http://dev.historyofvaccines.org/sites/default/files/uploaded-blog-images/pregnancyandflu_200p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2552700"/>
            <a:ext cx="2438400"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9778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a:t>
            </a:r>
            <a:endParaRPr lang="en-US" dirty="0"/>
          </a:p>
        </p:txBody>
      </p:sp>
      <p:sp>
        <p:nvSpPr>
          <p:cNvPr id="3" name="Content Placeholder 2"/>
          <p:cNvSpPr>
            <a:spLocks noGrp="1"/>
          </p:cNvSpPr>
          <p:nvPr>
            <p:ph idx="1"/>
          </p:nvPr>
        </p:nvSpPr>
        <p:spPr/>
        <p:txBody>
          <a:bodyPr/>
          <a:lstStyle/>
          <a:p>
            <a:r>
              <a:rPr lang="en-US" dirty="0" smtClean="0">
                <a:solidFill>
                  <a:schemeClr val="tx1"/>
                </a:solidFill>
              </a:rPr>
              <a:t>Controls your body’s reaction to infections by creating white blood cells that destroy any foreign matter</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09600" y="3124200"/>
            <a:ext cx="7874249" cy="2735766"/>
          </a:xfrm>
          <a:prstGeom prst="rect">
            <a:avLst/>
          </a:prstGeom>
          <a:noFill/>
          <a:ln w="9525">
            <a:noFill/>
            <a:miter lim="800000"/>
            <a:headEnd/>
            <a:tailEnd/>
          </a:ln>
        </p:spPr>
      </p:pic>
    </p:spTree>
    <p:extLst>
      <p:ext uri="{BB962C8B-B14F-4D97-AF65-F5344CB8AC3E}">
        <p14:creationId xmlns:p14="http://schemas.microsoft.com/office/powerpoint/2010/main" xmlns="" val="3210398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dirty="0" smtClean="0"/>
              <a:t>Immune Response Differences</a:t>
            </a:r>
            <a:endParaRPr lang="en-US" dirty="0"/>
          </a:p>
        </p:txBody>
      </p:sp>
      <p:pic>
        <p:nvPicPr>
          <p:cNvPr id="4" name="Content Placeholder 3" descr="43-07-ImmunologicalMem-L.gif"/>
          <p:cNvPicPr>
            <a:picLocks noGrp="1" noChangeAspect="1"/>
          </p:cNvPicPr>
          <p:nvPr>
            <p:ph idx="1"/>
          </p:nvPr>
        </p:nvPicPr>
        <p:blipFill>
          <a:blip r:embed="rId2" cstate="print"/>
          <a:stretch>
            <a:fillRect/>
          </a:stretch>
        </p:blipFill>
        <p:spPr>
          <a:xfrm>
            <a:off x="609600" y="1676400"/>
            <a:ext cx="8039540" cy="4934268"/>
          </a:xfrm>
        </p:spPr>
      </p:pic>
    </p:spTree>
    <p:extLst>
      <p:ext uri="{BB962C8B-B14F-4D97-AF65-F5344CB8AC3E}">
        <p14:creationId xmlns:p14="http://schemas.microsoft.com/office/powerpoint/2010/main" xmlns="" val="280786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Immune System</a:t>
            </a:r>
            <a:endParaRPr lang="en-US" dirty="0"/>
          </a:p>
        </p:txBody>
      </p:sp>
      <p:sp>
        <p:nvSpPr>
          <p:cNvPr id="3" name="Content Placeholder 2"/>
          <p:cNvSpPr>
            <a:spLocks noGrp="1"/>
          </p:cNvSpPr>
          <p:nvPr>
            <p:ph idx="1"/>
          </p:nvPr>
        </p:nvSpPr>
        <p:spPr>
          <a:xfrm>
            <a:off x="381000" y="1295400"/>
            <a:ext cx="8229600" cy="4525963"/>
          </a:xfrm>
        </p:spPr>
        <p:txBody>
          <a:bodyPr/>
          <a:lstStyle/>
          <a:p>
            <a:r>
              <a:rPr lang="en-US" u="sng" dirty="0" smtClean="0">
                <a:solidFill>
                  <a:schemeClr val="tx1"/>
                </a:solidFill>
              </a:rPr>
              <a:t>Pathogen</a:t>
            </a:r>
            <a:r>
              <a:rPr lang="en-US" dirty="0" smtClean="0">
                <a:solidFill>
                  <a:schemeClr val="tx1"/>
                </a:solidFill>
              </a:rPr>
              <a:t>: anything that causes disease</a:t>
            </a:r>
            <a:endParaRPr lang="en-US" u="sng" dirty="0">
              <a:solidFill>
                <a:schemeClr val="tx1"/>
              </a:solidFill>
            </a:endParaRPr>
          </a:p>
          <a:p>
            <a:pPr marL="0" indent="0">
              <a:buNone/>
            </a:pPr>
            <a:r>
              <a:rPr lang="en-US" dirty="0" smtClean="0">
                <a:solidFill>
                  <a:schemeClr val="tx1"/>
                </a:solidFill>
                <a:sym typeface="Wingdings" panose="05000000000000000000" pitchFamily="2" charset="2"/>
              </a:rPr>
              <a:t>     </a:t>
            </a:r>
            <a:r>
              <a:rPr lang="en-US" dirty="0" smtClean="0">
                <a:solidFill>
                  <a:schemeClr val="tx1"/>
                </a:solidFill>
              </a:rPr>
              <a:t>Examples:  Bacteria, Viruses, </a:t>
            </a:r>
            <a:r>
              <a:rPr lang="en-US" dirty="0" err="1" smtClean="0">
                <a:solidFill>
                  <a:schemeClr val="tx1"/>
                </a:solidFill>
              </a:rPr>
              <a:t>Protists</a:t>
            </a:r>
            <a:r>
              <a:rPr lang="en-US" dirty="0" smtClean="0">
                <a:solidFill>
                  <a:schemeClr val="tx1"/>
                </a:solidFill>
              </a:rPr>
              <a:t>, or Fungi</a:t>
            </a:r>
            <a:endParaRPr lang="en-US" dirty="0">
              <a:solidFill>
                <a:schemeClr val="tx1"/>
              </a:solidFill>
            </a:endParaRPr>
          </a:p>
        </p:txBody>
      </p:sp>
      <p:pic>
        <p:nvPicPr>
          <p:cNvPr id="1026" name="Picture 2" descr="http://www.scientificamerican.com/sciam/cache/file/90391DB3-53A3-4A69-A77EAD24B532B7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909" y="2249700"/>
            <a:ext cx="2209801" cy="22098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42910" y="4530987"/>
            <a:ext cx="2209801" cy="369332"/>
          </a:xfrm>
          <a:prstGeom prst="rect">
            <a:avLst/>
          </a:prstGeom>
          <a:noFill/>
        </p:spPr>
        <p:txBody>
          <a:bodyPr wrap="square" rtlCol="0">
            <a:spAutoFit/>
          </a:bodyPr>
          <a:lstStyle/>
          <a:p>
            <a:r>
              <a:rPr lang="en-US" dirty="0" smtClean="0"/>
              <a:t>Fungal Meningitis</a:t>
            </a:r>
            <a:endParaRPr lang="en-US" dirty="0"/>
          </a:p>
        </p:txBody>
      </p:sp>
      <p:pic>
        <p:nvPicPr>
          <p:cNvPr id="1028" name="Picture 4" descr="http://img.medscape.com/article/714/701/714701-fig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2334491"/>
            <a:ext cx="2819400" cy="20402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324600" y="4409348"/>
            <a:ext cx="1905000" cy="369332"/>
          </a:xfrm>
          <a:prstGeom prst="rect">
            <a:avLst/>
          </a:prstGeom>
          <a:noFill/>
        </p:spPr>
        <p:txBody>
          <a:bodyPr wrap="square" rtlCol="0">
            <a:spAutoFit/>
          </a:bodyPr>
          <a:lstStyle/>
          <a:p>
            <a:r>
              <a:rPr lang="en-US" dirty="0" smtClean="0"/>
              <a:t>Staphylococcus</a:t>
            </a:r>
            <a:endParaRPr lang="en-US" dirty="0"/>
          </a:p>
        </p:txBody>
      </p:sp>
      <p:pic>
        <p:nvPicPr>
          <p:cNvPr id="1030" name="Picture 6" descr="http://cdn.zmescience.com/wp-content/uploads/2011/11/influenza.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33265" y="2209800"/>
            <a:ext cx="2795590" cy="194546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200400" y="4220309"/>
            <a:ext cx="2514600" cy="369332"/>
          </a:xfrm>
          <a:prstGeom prst="rect">
            <a:avLst/>
          </a:prstGeom>
          <a:noFill/>
        </p:spPr>
        <p:txBody>
          <a:bodyPr wrap="square" rtlCol="0">
            <a:spAutoFit/>
          </a:bodyPr>
          <a:lstStyle/>
          <a:p>
            <a:r>
              <a:rPr lang="en-US" dirty="0" smtClean="0"/>
              <a:t>H5N1 Influenza Virus</a:t>
            </a:r>
            <a:endParaRPr lang="en-US" dirty="0"/>
          </a:p>
        </p:txBody>
      </p:sp>
      <p:pic>
        <p:nvPicPr>
          <p:cNvPr id="1032" name="Picture 8" descr="http://www.asianscientist.com/wp-content/uploads/2012/09/Malaria-Parasite-Is-Driving-Human-Evolution-In-Asia-Pacifi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09800" y="4900319"/>
            <a:ext cx="2476500" cy="179746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776355" y="5334000"/>
            <a:ext cx="1905000" cy="646331"/>
          </a:xfrm>
          <a:prstGeom prst="rect">
            <a:avLst/>
          </a:prstGeom>
          <a:noFill/>
        </p:spPr>
        <p:txBody>
          <a:bodyPr wrap="square" rtlCol="0">
            <a:spAutoFit/>
          </a:bodyPr>
          <a:lstStyle/>
          <a:p>
            <a:r>
              <a:rPr lang="en-US" dirty="0" smtClean="0"/>
              <a:t>Malaria </a:t>
            </a:r>
            <a:r>
              <a:rPr lang="en-US" dirty="0" err="1" smtClean="0"/>
              <a:t>Protist</a:t>
            </a:r>
            <a:r>
              <a:rPr lang="en-US" dirty="0" smtClean="0"/>
              <a:t> Parasite</a:t>
            </a:r>
            <a:endParaRPr lang="en-US" dirty="0"/>
          </a:p>
        </p:txBody>
      </p:sp>
    </p:spTree>
    <p:extLst>
      <p:ext uri="{BB962C8B-B14F-4D97-AF65-F5344CB8AC3E}">
        <p14:creationId xmlns:p14="http://schemas.microsoft.com/office/powerpoint/2010/main" xmlns="" val="2896323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Non-Specific Defense</a:t>
            </a:r>
            <a:endParaRPr lang="en-US" dirty="0"/>
          </a:p>
        </p:txBody>
      </p:sp>
      <p:sp>
        <p:nvSpPr>
          <p:cNvPr id="3" name="Content Placeholder 2"/>
          <p:cNvSpPr>
            <a:spLocks noGrp="1"/>
          </p:cNvSpPr>
          <p:nvPr>
            <p:ph idx="1"/>
          </p:nvPr>
        </p:nvSpPr>
        <p:spPr>
          <a:xfrm>
            <a:off x="609600" y="1143000"/>
            <a:ext cx="8229600" cy="4373563"/>
          </a:xfrm>
        </p:spPr>
        <p:txBody>
          <a:bodyPr/>
          <a:lstStyle/>
          <a:p>
            <a:pPr marL="0" indent="0">
              <a:buNone/>
            </a:pPr>
            <a:r>
              <a:rPr lang="en-US" dirty="0" smtClean="0">
                <a:solidFill>
                  <a:schemeClr val="tx1"/>
                </a:solidFill>
              </a:rPr>
              <a:t>1</a:t>
            </a:r>
            <a:r>
              <a:rPr lang="en-US" baseline="30000" dirty="0" smtClean="0">
                <a:solidFill>
                  <a:schemeClr val="tx1"/>
                </a:solidFill>
              </a:rPr>
              <a:t>st</a:t>
            </a:r>
            <a:r>
              <a:rPr lang="en-US" dirty="0" smtClean="0">
                <a:solidFill>
                  <a:schemeClr val="tx1"/>
                </a:solidFill>
              </a:rPr>
              <a:t> line of defense: skin and mucous membranes</a:t>
            </a:r>
            <a:endParaRPr lang="en-US" dirty="0">
              <a:solidFill>
                <a:schemeClr val="tx1"/>
              </a:solidFill>
            </a:endParaRPr>
          </a:p>
        </p:txBody>
      </p:sp>
      <p:pic>
        <p:nvPicPr>
          <p:cNvPr id="4" name="Picture 3" descr="44-06x-SkinXsection.jpg"/>
          <p:cNvPicPr>
            <a:picLocks noChangeAspect="1"/>
          </p:cNvPicPr>
          <p:nvPr/>
        </p:nvPicPr>
        <p:blipFill>
          <a:blip r:embed="rId2" cstate="print"/>
          <a:stretch>
            <a:fillRect/>
          </a:stretch>
        </p:blipFill>
        <p:spPr>
          <a:xfrm>
            <a:off x="258863" y="1700138"/>
            <a:ext cx="3657600" cy="2514600"/>
          </a:xfrm>
          <a:prstGeom prst="rect">
            <a:avLst/>
          </a:prstGeom>
        </p:spPr>
      </p:pic>
      <p:sp>
        <p:nvSpPr>
          <p:cNvPr id="5" name="TextBox 4"/>
          <p:cNvSpPr txBox="1"/>
          <p:nvPr/>
        </p:nvSpPr>
        <p:spPr>
          <a:xfrm>
            <a:off x="3951099" y="1981200"/>
            <a:ext cx="4599709" cy="1200329"/>
          </a:xfrm>
          <a:prstGeom prst="rect">
            <a:avLst/>
          </a:prstGeom>
          <a:noFill/>
        </p:spPr>
        <p:txBody>
          <a:bodyPr wrap="square" rtlCol="0">
            <a:spAutoFit/>
          </a:bodyPr>
          <a:lstStyle/>
          <a:p>
            <a:r>
              <a:rPr lang="en-US" sz="2400" dirty="0" smtClean="0"/>
              <a:t>Skin acts as a barrier between vital tissues in your body and your environment</a:t>
            </a:r>
            <a:endParaRPr lang="en-US" sz="2400" dirty="0"/>
          </a:p>
        </p:txBody>
      </p:sp>
      <p:pic>
        <p:nvPicPr>
          <p:cNvPr id="6" name="Content Placeholder 3" descr="43-02-RespiratoryDefenses.jpg"/>
          <p:cNvPicPr>
            <a:picLocks noChangeAspect="1"/>
          </p:cNvPicPr>
          <p:nvPr/>
        </p:nvPicPr>
        <p:blipFill>
          <a:blip r:embed="rId3" cstate="print"/>
          <a:stretch>
            <a:fillRect/>
          </a:stretch>
        </p:blipFill>
        <p:spPr>
          <a:xfrm>
            <a:off x="6033654" y="3352800"/>
            <a:ext cx="2746142" cy="3320994"/>
          </a:xfrm>
          <a:prstGeom prst="rect">
            <a:avLst/>
          </a:prstGeom>
        </p:spPr>
      </p:pic>
      <p:sp>
        <p:nvSpPr>
          <p:cNvPr id="7" name="TextBox 6"/>
          <p:cNvSpPr txBox="1"/>
          <p:nvPr/>
        </p:nvSpPr>
        <p:spPr>
          <a:xfrm>
            <a:off x="556735" y="4572000"/>
            <a:ext cx="5424054" cy="1938992"/>
          </a:xfrm>
          <a:prstGeom prst="rect">
            <a:avLst/>
          </a:prstGeom>
          <a:noFill/>
        </p:spPr>
        <p:txBody>
          <a:bodyPr wrap="square" rtlCol="0">
            <a:spAutoFit/>
          </a:bodyPr>
          <a:lstStyle/>
          <a:p>
            <a:pPr algn="r"/>
            <a:r>
              <a:rPr lang="en-US" sz="2400" dirty="0" smtClean="0"/>
              <a:t>Mucous membranes in your respiratory system and digestive system attempt to catch any foreign materials before they enter vital tissues</a:t>
            </a:r>
            <a:endParaRPr lang="en-US" sz="2400" dirty="0"/>
          </a:p>
        </p:txBody>
      </p:sp>
    </p:spTree>
    <p:extLst>
      <p:ext uri="{BB962C8B-B14F-4D97-AF65-F5344CB8AC3E}">
        <p14:creationId xmlns:p14="http://schemas.microsoft.com/office/powerpoint/2010/main" xmlns="" val="498813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Non-Specific Defense</a:t>
            </a:r>
            <a:endParaRPr lang="en-US" dirty="0"/>
          </a:p>
        </p:txBody>
      </p:sp>
      <p:sp>
        <p:nvSpPr>
          <p:cNvPr id="3" name="Content Placeholder 2"/>
          <p:cNvSpPr>
            <a:spLocks noGrp="1"/>
          </p:cNvSpPr>
          <p:nvPr>
            <p:ph idx="1"/>
          </p:nvPr>
        </p:nvSpPr>
        <p:spPr>
          <a:xfrm>
            <a:off x="381000" y="1371600"/>
            <a:ext cx="8305800" cy="4754563"/>
          </a:xfrm>
        </p:spPr>
        <p:txBody>
          <a:bodyPr/>
          <a:lstStyle/>
          <a:p>
            <a:pPr marL="0" indent="0">
              <a:buNone/>
            </a:pPr>
            <a:r>
              <a:rPr lang="en-US" dirty="0" smtClean="0">
                <a:solidFill>
                  <a:schemeClr val="tx1"/>
                </a:solidFill>
              </a:rPr>
              <a:t>2</a:t>
            </a:r>
            <a:r>
              <a:rPr lang="en-US" baseline="30000" dirty="0" smtClean="0">
                <a:solidFill>
                  <a:schemeClr val="tx1"/>
                </a:solidFill>
              </a:rPr>
              <a:t>nd</a:t>
            </a:r>
            <a:r>
              <a:rPr lang="en-US" dirty="0" smtClean="0">
                <a:solidFill>
                  <a:schemeClr val="tx1"/>
                </a:solidFill>
              </a:rPr>
              <a:t> line of defense:  The inflammatory response handles any foreign material that break through the skin barrier</a:t>
            </a:r>
            <a:endParaRPr lang="en-US" dirty="0">
              <a:solidFill>
                <a:schemeClr val="tx1"/>
              </a:solidFill>
            </a:endParaRPr>
          </a:p>
        </p:txBody>
      </p:sp>
      <p:pic>
        <p:nvPicPr>
          <p:cNvPr id="4" name="Content Placeholder 3" descr="43-05-InflammatoryRespon-L.gif"/>
          <p:cNvPicPr>
            <a:picLocks noChangeAspect="1"/>
          </p:cNvPicPr>
          <p:nvPr/>
        </p:nvPicPr>
        <p:blipFill>
          <a:blip r:embed="rId2" cstate="print"/>
          <a:stretch>
            <a:fillRect/>
          </a:stretch>
        </p:blipFill>
        <p:spPr>
          <a:xfrm>
            <a:off x="228600" y="2526881"/>
            <a:ext cx="8534400" cy="3043440"/>
          </a:xfrm>
          <a:prstGeom prst="rect">
            <a:avLst/>
          </a:prstGeom>
        </p:spPr>
      </p:pic>
    </p:spTree>
    <p:extLst>
      <p:ext uri="{BB962C8B-B14F-4D97-AF65-F5344CB8AC3E}">
        <p14:creationId xmlns:p14="http://schemas.microsoft.com/office/powerpoint/2010/main" xmlns="" val="1686500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066800"/>
          </a:xfrm>
        </p:spPr>
        <p:txBody>
          <a:bodyPr/>
          <a:lstStyle/>
          <a:p>
            <a:r>
              <a:rPr lang="en-US" dirty="0" smtClean="0"/>
              <a:t>Non-Specific Defense</a:t>
            </a:r>
            <a:endParaRPr lang="en-US" dirty="0"/>
          </a:p>
        </p:txBody>
      </p:sp>
      <p:sp>
        <p:nvSpPr>
          <p:cNvPr id="3" name="Content Placeholder 2"/>
          <p:cNvSpPr>
            <a:spLocks noGrp="1"/>
          </p:cNvSpPr>
          <p:nvPr>
            <p:ph idx="1"/>
          </p:nvPr>
        </p:nvSpPr>
        <p:spPr>
          <a:xfrm>
            <a:off x="381000" y="1371600"/>
            <a:ext cx="8305800" cy="4754563"/>
          </a:xfrm>
        </p:spPr>
        <p:txBody>
          <a:bodyPr/>
          <a:lstStyle/>
          <a:p>
            <a:r>
              <a:rPr lang="en-US" u="sng" dirty="0" smtClean="0">
                <a:solidFill>
                  <a:schemeClr val="tx1"/>
                </a:solidFill>
              </a:rPr>
              <a:t>Phagocytes</a:t>
            </a:r>
            <a:r>
              <a:rPr lang="en-US" dirty="0" smtClean="0">
                <a:solidFill>
                  <a:schemeClr val="tx1"/>
                </a:solidFill>
              </a:rPr>
              <a:t> are specialized cells found within the blood that recognize and attack foreign cells like bacteria</a:t>
            </a:r>
          </a:p>
          <a:p>
            <a:endParaRPr lang="en-US" u="sng" dirty="0"/>
          </a:p>
          <a:p>
            <a:pPr marL="0" indent="0">
              <a:buNone/>
            </a:pPr>
            <a:endParaRPr lang="en-US" u="sng" dirty="0"/>
          </a:p>
        </p:txBody>
      </p:sp>
      <p:pic>
        <p:nvPicPr>
          <p:cNvPr id="3076" name="Picture 4" descr="http://www.harunyahya.com/image/for_men_of_understanding/fagositoz.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766695"/>
            <a:ext cx="6400800" cy="34457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740236" y="3124200"/>
            <a:ext cx="2286000" cy="2308324"/>
          </a:xfrm>
          <a:prstGeom prst="rect">
            <a:avLst/>
          </a:prstGeom>
          <a:solidFill>
            <a:srgbClr val="FF0000">
              <a:alpha val="18000"/>
            </a:srgbClr>
          </a:solidFill>
          <a:ln>
            <a:solidFill>
              <a:schemeClr val="accent1"/>
            </a:solidFill>
          </a:ln>
        </p:spPr>
        <p:txBody>
          <a:bodyPr wrap="square" rtlCol="0">
            <a:spAutoFit/>
          </a:bodyPr>
          <a:lstStyle/>
          <a:p>
            <a:pPr algn="ctr"/>
            <a:r>
              <a:rPr lang="en-US" sz="2400" dirty="0" smtClean="0">
                <a:solidFill>
                  <a:srgbClr val="7030A0"/>
                </a:solidFill>
              </a:rPr>
              <a:t>One liter of your blood contains  as many as 6 billion phagocytes!!</a:t>
            </a:r>
            <a:endParaRPr lang="en-US" sz="2400" dirty="0">
              <a:solidFill>
                <a:srgbClr val="7030A0"/>
              </a:solidFill>
            </a:endParaRPr>
          </a:p>
        </p:txBody>
      </p:sp>
    </p:spTree>
    <p:extLst>
      <p:ext uri="{BB962C8B-B14F-4D97-AF65-F5344CB8AC3E}">
        <p14:creationId xmlns:p14="http://schemas.microsoft.com/office/powerpoint/2010/main" xmlns="" val="168318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oldiesroom.org/Multimedia/Bio_Images/11%20Human%20Transport/40%20Immune%20Response--Inflamma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3352800"/>
            <a:ext cx="6667500"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52400"/>
            <a:ext cx="8229600" cy="914400"/>
          </a:xfrm>
        </p:spPr>
        <p:txBody>
          <a:bodyPr/>
          <a:lstStyle/>
          <a:p>
            <a:r>
              <a:rPr lang="en-US" dirty="0" smtClean="0"/>
              <a:t>Non-Specific Defense</a:t>
            </a:r>
            <a:endParaRPr lang="en-US" dirty="0"/>
          </a:p>
        </p:txBody>
      </p:sp>
      <p:sp>
        <p:nvSpPr>
          <p:cNvPr id="4" name="TextBox 3"/>
          <p:cNvSpPr txBox="1"/>
          <p:nvPr/>
        </p:nvSpPr>
        <p:spPr>
          <a:xfrm>
            <a:off x="152400" y="2590800"/>
            <a:ext cx="2590800" cy="2677656"/>
          </a:xfrm>
          <a:prstGeom prst="rect">
            <a:avLst/>
          </a:prstGeom>
          <a:noFill/>
        </p:spPr>
        <p:txBody>
          <a:bodyPr wrap="square" rtlCol="0">
            <a:spAutoFit/>
          </a:bodyPr>
          <a:lstStyle/>
          <a:p>
            <a:pPr algn="ctr"/>
            <a:r>
              <a:rPr lang="en-US" sz="2400" dirty="0" smtClean="0"/>
              <a:t>White blood cells (leukocytes) are a type of phagocyte that contributes to the healing process after a cut. </a:t>
            </a:r>
            <a:endParaRPr lang="en-US" sz="2400" dirty="0"/>
          </a:p>
        </p:txBody>
      </p:sp>
      <p:sp>
        <p:nvSpPr>
          <p:cNvPr id="5" name="TextBox 4"/>
          <p:cNvSpPr txBox="1"/>
          <p:nvPr/>
        </p:nvSpPr>
        <p:spPr>
          <a:xfrm>
            <a:off x="2743200" y="1066800"/>
            <a:ext cx="4876800" cy="1200329"/>
          </a:xfrm>
          <a:prstGeom prst="rect">
            <a:avLst/>
          </a:prstGeom>
          <a:noFill/>
        </p:spPr>
        <p:txBody>
          <a:bodyPr wrap="square" rtlCol="0">
            <a:spAutoFit/>
          </a:bodyPr>
          <a:lstStyle/>
          <a:p>
            <a:pPr algn="ctr"/>
            <a:r>
              <a:rPr lang="en-US" sz="2400" dirty="0" smtClean="0"/>
              <a:t>The result of phagocytes attacking may be the production of puss at an infection site.</a:t>
            </a:r>
            <a:endParaRPr lang="en-US" sz="2400" dirty="0"/>
          </a:p>
        </p:txBody>
      </p:sp>
      <p:pic>
        <p:nvPicPr>
          <p:cNvPr id="4100" name="Picture 4" descr="http://img.webmd.com/dtmcms/live/webmd/consumer_assets/site_images/articles/health_tools/visual_guide_to_boils_slideshow/dermnet_rm_photo_of_boil_or_mrsa.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28000"/>
                    </a14:imgEffect>
                  </a14:imgLayer>
                </a14:imgProps>
              </a:ext>
              <a:ext uri="{28A0092B-C50C-407E-A947-70E740481C1C}">
                <a14:useLocalDpi xmlns:a14="http://schemas.microsoft.com/office/drawing/2010/main" xmlns="" val="0"/>
              </a:ext>
            </a:extLst>
          </a:blip>
          <a:srcRect/>
          <a:stretch>
            <a:fillRect/>
          </a:stretch>
        </p:blipFill>
        <p:spPr bwMode="auto">
          <a:xfrm>
            <a:off x="6054436" y="2267129"/>
            <a:ext cx="2679700" cy="1820891"/>
          </a:xfrm>
          <a:prstGeom prst="rect">
            <a:avLst/>
          </a:prstGeom>
          <a:noFill/>
          <a:ln w="19050">
            <a:solidFill>
              <a:schemeClr val="accent1"/>
            </a:solidFill>
          </a:ln>
          <a:effectLst>
            <a:glow rad="127000">
              <a:schemeClr val="accent1">
                <a:alpha val="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0555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Specific Defense</a:t>
            </a:r>
            <a:endParaRPr lang="en-US" dirty="0"/>
          </a:p>
        </p:txBody>
      </p:sp>
      <p:sp>
        <p:nvSpPr>
          <p:cNvPr id="3" name="Content Placeholder 2"/>
          <p:cNvSpPr>
            <a:spLocks noGrp="1"/>
          </p:cNvSpPr>
          <p:nvPr>
            <p:ph idx="1"/>
          </p:nvPr>
        </p:nvSpPr>
        <p:spPr>
          <a:xfrm>
            <a:off x="381000" y="1219200"/>
            <a:ext cx="8305800" cy="4906963"/>
          </a:xfrm>
        </p:spPr>
        <p:txBody>
          <a:bodyPr/>
          <a:lstStyle/>
          <a:p>
            <a:pPr marL="0" indent="0">
              <a:buNone/>
            </a:pPr>
            <a:r>
              <a:rPr lang="en-US" dirty="0" smtClean="0">
                <a:solidFill>
                  <a:schemeClr val="tx1"/>
                </a:solidFill>
              </a:rPr>
              <a:t>3</a:t>
            </a:r>
            <a:r>
              <a:rPr lang="en-US" baseline="30000" dirty="0" smtClean="0">
                <a:solidFill>
                  <a:schemeClr val="tx1"/>
                </a:solidFill>
              </a:rPr>
              <a:t>rd</a:t>
            </a:r>
            <a:r>
              <a:rPr lang="en-US" dirty="0" smtClean="0">
                <a:solidFill>
                  <a:schemeClr val="tx1"/>
                </a:solidFill>
              </a:rPr>
              <a:t> line of defense: Immune System Response</a:t>
            </a:r>
          </a:p>
          <a:p>
            <a:pPr>
              <a:buFontTx/>
              <a:buChar char="-"/>
            </a:pPr>
            <a:r>
              <a:rPr lang="en-US" dirty="0" smtClean="0">
                <a:solidFill>
                  <a:schemeClr val="tx1"/>
                </a:solidFill>
              </a:rPr>
              <a:t>Consists of a series of specialized cells that attack foreign material</a:t>
            </a:r>
          </a:p>
          <a:p>
            <a:pPr marL="0" indent="0">
              <a:buNone/>
            </a:pPr>
            <a:endParaRPr lang="en-US" dirty="0"/>
          </a:p>
        </p:txBody>
      </p:sp>
      <p:pic>
        <p:nvPicPr>
          <p:cNvPr id="2050" name="Picture 2" descr="http://aids.gov/images/immune-system-1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2514600"/>
            <a:ext cx="4971720" cy="371636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people.eku.edu/ritchisong/301images/Immunity_Innate-Adaptiv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90655" y="3103418"/>
            <a:ext cx="4267200" cy="28234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486400" y="2514600"/>
            <a:ext cx="3486480" cy="369332"/>
          </a:xfrm>
          <a:prstGeom prst="rect">
            <a:avLst/>
          </a:prstGeom>
          <a:noFill/>
        </p:spPr>
        <p:txBody>
          <a:bodyPr wrap="square" rtlCol="0">
            <a:spAutoFit/>
          </a:bodyPr>
          <a:lstStyle/>
          <a:p>
            <a:r>
              <a:rPr lang="en-US" dirty="0" smtClean="0"/>
              <a:t>Immune System Cells</a:t>
            </a:r>
            <a:endParaRPr lang="en-US" dirty="0"/>
          </a:p>
        </p:txBody>
      </p:sp>
    </p:spTree>
    <p:extLst>
      <p:ext uri="{BB962C8B-B14F-4D97-AF65-F5344CB8AC3E}">
        <p14:creationId xmlns:p14="http://schemas.microsoft.com/office/powerpoint/2010/main" xmlns="" val="3182270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Immune System</a:t>
            </a:r>
            <a:endParaRPr lang="en-US" dirty="0"/>
          </a:p>
        </p:txBody>
      </p:sp>
      <p:sp>
        <p:nvSpPr>
          <p:cNvPr id="3" name="Content Placeholder 2"/>
          <p:cNvSpPr>
            <a:spLocks noGrp="1"/>
          </p:cNvSpPr>
          <p:nvPr>
            <p:ph idx="1"/>
          </p:nvPr>
        </p:nvSpPr>
        <p:spPr>
          <a:xfrm>
            <a:off x="304800" y="1371600"/>
            <a:ext cx="8382000" cy="4754563"/>
          </a:xfrm>
        </p:spPr>
        <p:txBody>
          <a:bodyPr/>
          <a:lstStyle/>
          <a:p>
            <a:pPr marL="0" indent="0">
              <a:buNone/>
            </a:pPr>
            <a:r>
              <a:rPr lang="en-US" u="sng" dirty="0" smtClean="0">
                <a:solidFill>
                  <a:schemeClr val="tx1"/>
                </a:solidFill>
              </a:rPr>
              <a:t>Antigens</a:t>
            </a:r>
            <a:r>
              <a:rPr lang="en-US" dirty="0" smtClean="0">
                <a:solidFill>
                  <a:schemeClr val="tx1"/>
                </a:solidFill>
              </a:rPr>
              <a:t>: any foreign material </a:t>
            </a:r>
          </a:p>
          <a:p>
            <a:pPr marL="0" indent="0">
              <a:buNone/>
            </a:pPr>
            <a:endParaRPr lang="en-US" dirty="0">
              <a:solidFill>
                <a:schemeClr val="tx1"/>
              </a:solidFill>
            </a:endParaRPr>
          </a:p>
          <a:p>
            <a:pPr marL="0" indent="0">
              <a:buNone/>
            </a:pPr>
            <a:endParaRPr lang="en-US" dirty="0" smtClean="0">
              <a:solidFill>
                <a:schemeClr val="tx1"/>
              </a:solidFill>
            </a:endParaRPr>
          </a:p>
          <a:p>
            <a:pPr marL="0" indent="0">
              <a:buNone/>
            </a:pPr>
            <a:endParaRPr lang="en-US" dirty="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u="sng" dirty="0">
              <a:solidFill>
                <a:schemeClr val="tx1"/>
              </a:solidFill>
            </a:endParaRPr>
          </a:p>
          <a:p>
            <a:pPr marL="0" indent="0">
              <a:buNone/>
            </a:pPr>
            <a:r>
              <a:rPr lang="en-US" u="sng" dirty="0" smtClean="0">
                <a:solidFill>
                  <a:schemeClr val="tx1"/>
                </a:solidFill>
              </a:rPr>
              <a:t>Antibodies</a:t>
            </a:r>
            <a:r>
              <a:rPr lang="en-US" dirty="0" smtClean="0">
                <a:solidFill>
                  <a:schemeClr val="tx1"/>
                </a:solidFill>
              </a:rPr>
              <a:t>: proteins that recognize and</a:t>
            </a:r>
          </a:p>
          <a:p>
            <a:pPr marL="0" indent="0">
              <a:buNone/>
            </a:pPr>
            <a:r>
              <a:rPr lang="en-US" dirty="0" smtClean="0">
                <a:solidFill>
                  <a:schemeClr val="tx1"/>
                </a:solidFill>
              </a:rPr>
              <a:t> bond to an antigen to </a:t>
            </a:r>
            <a:r>
              <a:rPr lang="en-US" dirty="0" smtClean="0">
                <a:solidFill>
                  <a:schemeClr val="tx1"/>
                </a:solidFill>
              </a:rPr>
              <a:t>neutralize or mark it</a:t>
            </a:r>
            <a:endParaRPr lang="en-US" u="sng" dirty="0">
              <a:solidFill>
                <a:schemeClr val="tx1"/>
              </a:solidFill>
            </a:endParaRPr>
          </a:p>
        </p:txBody>
      </p:sp>
      <p:pic>
        <p:nvPicPr>
          <p:cNvPr id="3074" name="Picture 2" descr="http://www.rndsystems.com/resources/images/629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1231446"/>
            <a:ext cx="2667000" cy="2950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091426" y="4297206"/>
            <a:ext cx="1524000" cy="400110"/>
          </a:xfrm>
          <a:prstGeom prst="rect">
            <a:avLst/>
          </a:prstGeom>
          <a:noFill/>
          <a:ln>
            <a:solidFill>
              <a:schemeClr val="accent1"/>
            </a:solidFill>
          </a:ln>
        </p:spPr>
        <p:txBody>
          <a:bodyPr wrap="square" rtlCol="0">
            <a:spAutoFit/>
          </a:bodyPr>
          <a:lstStyle/>
          <a:p>
            <a:pPr algn="ctr"/>
            <a:r>
              <a:rPr lang="en-US" sz="2000" b="1" dirty="0" smtClean="0"/>
              <a:t>Antibodies</a:t>
            </a:r>
            <a:endParaRPr lang="en-US" sz="2000" b="1" dirty="0"/>
          </a:p>
        </p:txBody>
      </p:sp>
      <p:sp>
        <p:nvSpPr>
          <p:cNvPr id="5" name="Right Arrow 4"/>
          <p:cNvSpPr/>
          <p:nvPr/>
        </p:nvSpPr>
        <p:spPr>
          <a:xfrm rot="12219529">
            <a:off x="6816146" y="3876247"/>
            <a:ext cx="870292" cy="230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7491240">
            <a:off x="7281926" y="3576007"/>
            <a:ext cx="1143000"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9400" y="3107682"/>
            <a:ext cx="1600200" cy="400110"/>
          </a:xfrm>
          <a:prstGeom prst="rect">
            <a:avLst/>
          </a:prstGeom>
          <a:noFill/>
          <a:ln>
            <a:solidFill>
              <a:schemeClr val="accent1"/>
            </a:solidFill>
          </a:ln>
        </p:spPr>
        <p:txBody>
          <a:bodyPr wrap="square" rtlCol="0">
            <a:spAutoFit/>
          </a:bodyPr>
          <a:lstStyle/>
          <a:p>
            <a:pPr algn="ctr"/>
            <a:r>
              <a:rPr lang="en-US" sz="2000" b="1" dirty="0" smtClean="0"/>
              <a:t>Antigen</a:t>
            </a:r>
            <a:endParaRPr lang="en-US" sz="2000" b="1" dirty="0"/>
          </a:p>
        </p:txBody>
      </p:sp>
      <p:sp>
        <p:nvSpPr>
          <p:cNvPr id="8" name="Right Arrow 7"/>
          <p:cNvSpPr/>
          <p:nvPr/>
        </p:nvSpPr>
        <p:spPr>
          <a:xfrm>
            <a:off x="4572000" y="3107682"/>
            <a:ext cx="1219200" cy="321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16608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247</TotalTime>
  <Words>611</Words>
  <Application>Microsoft Office PowerPoint</Application>
  <PresentationFormat>On-screen Show (4:3)</PresentationFormat>
  <Paragraphs>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Executive</vt:lpstr>
      <vt:lpstr>Human Health &amp; Disease</vt:lpstr>
      <vt:lpstr>Immune System</vt:lpstr>
      <vt:lpstr>Immune System</vt:lpstr>
      <vt:lpstr>Non-Specific Defense</vt:lpstr>
      <vt:lpstr>Non-Specific Defense</vt:lpstr>
      <vt:lpstr>Non-Specific Defense</vt:lpstr>
      <vt:lpstr>Non-Specific Defense</vt:lpstr>
      <vt:lpstr>Specific Defense</vt:lpstr>
      <vt:lpstr>Immune System</vt:lpstr>
      <vt:lpstr>Immune System</vt:lpstr>
      <vt:lpstr>Immune System</vt:lpstr>
      <vt:lpstr>Immune System</vt:lpstr>
      <vt:lpstr>The Big Picture</vt:lpstr>
      <vt:lpstr>Immunity</vt:lpstr>
      <vt:lpstr>Immunity</vt:lpstr>
      <vt:lpstr>Active Immunity</vt:lpstr>
      <vt:lpstr>Active Immunity</vt:lpstr>
      <vt:lpstr>Passive Immunity</vt:lpstr>
      <vt:lpstr>Passive Immunity</vt:lpstr>
      <vt:lpstr>Immune Response Differences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Health &amp; Disease</dc:title>
  <dc:creator>Roger</dc:creator>
  <cp:lastModifiedBy>lharris5</cp:lastModifiedBy>
  <cp:revision>24</cp:revision>
  <dcterms:created xsi:type="dcterms:W3CDTF">2014-03-19T17:05:09Z</dcterms:created>
  <dcterms:modified xsi:type="dcterms:W3CDTF">2014-03-25T18:07:02Z</dcterms:modified>
</cp:coreProperties>
</file>