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DE4E03-D337-46B7-A473-26271B4825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BF0932-C012-438A-B10F-41563DAA6F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a/a1/Halobacteri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f/f5/Grand_prismatic_sprin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Kingdom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kdhellner.tripod.com/sitebuildercontent/sitebuilderpictures/eu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76600"/>
            <a:ext cx="3454400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Classification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Eubacteria</a:t>
            </a:r>
            <a:endParaRPr lang="en-US" dirty="0" smtClean="0"/>
          </a:p>
          <a:p>
            <a:pPr lvl="1"/>
            <a:r>
              <a:rPr lang="en-US" dirty="0" smtClean="0"/>
              <a:t>Prokaryotic, </a:t>
            </a:r>
            <a:r>
              <a:rPr lang="en-US" dirty="0" err="1" smtClean="0"/>
              <a:t>autotrophs</a:t>
            </a:r>
            <a:r>
              <a:rPr lang="en-US" dirty="0" smtClean="0"/>
              <a:t> or </a:t>
            </a:r>
            <a:r>
              <a:rPr lang="en-US" dirty="0" err="1" smtClean="0"/>
              <a:t>heterotrophs</a:t>
            </a:r>
            <a:r>
              <a:rPr lang="en-US" dirty="0" smtClean="0"/>
              <a:t> with cell walls made of </a:t>
            </a:r>
            <a:r>
              <a:rPr lang="en-US" dirty="0" err="1" smtClean="0"/>
              <a:t>peptidoglycan</a:t>
            </a:r>
            <a:endParaRPr lang="en-US" dirty="0"/>
          </a:p>
        </p:txBody>
      </p:sp>
      <p:pic>
        <p:nvPicPr>
          <p:cNvPr id="22530" name="Picture 2" descr="https://www.sonoma.edu/users/c/cannon/BlueGreenB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0"/>
            <a:ext cx="1924050" cy="2724151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d/d3/Staphylococcus_aureus_VISA_2.jpg/780px-Staphylococcus_aureus_VIS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2209800" cy="1695812"/>
          </a:xfrm>
          <a:prstGeom prst="rect">
            <a:avLst/>
          </a:prstGeom>
          <a:noFill/>
        </p:spPr>
      </p:pic>
      <p:pic>
        <p:nvPicPr>
          <p:cNvPr id="22534" name="Picture 6" descr="http://www.buzzle.com/img/articleImages/523430-8529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876800"/>
            <a:ext cx="2857500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Compare and Contrast </a:t>
            </a:r>
            <a:br>
              <a:rPr lang="en-US" sz="4000" dirty="0" smtClean="0"/>
            </a:br>
            <a:r>
              <a:rPr lang="en-US" sz="4000" dirty="0" smtClean="0"/>
              <a:t>Prokaryotes vs. Eukaryotes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882"/>
          <p:cNvGraphicFramePr>
            <a:graphicFrameLocks noGrp="1"/>
          </p:cNvGraphicFramePr>
          <p:nvPr/>
        </p:nvGraphicFramePr>
        <p:xfrm>
          <a:off x="304800" y="1981200"/>
          <a:ext cx="8839200" cy="44704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828800"/>
                <a:gridCol w="1981200"/>
                <a:gridCol w="1066800"/>
              </a:tblGrid>
              <a:tr h="148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Cell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Membrane bound organelles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Ribosomes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DNA 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</a:tr>
              <a:tr h="149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unorganized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148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Eukaryote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Well organized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Modern Classification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000" dirty="0" smtClean="0"/>
              <a:t>Linnaeus used a 5 kingdom system to classify organisms:</a:t>
            </a:r>
          </a:p>
          <a:p>
            <a:pPr lvl="0">
              <a:buNone/>
            </a:pPr>
            <a:endParaRPr lang="en-US" sz="4000" dirty="0" smtClean="0"/>
          </a:p>
          <a:p>
            <a:pPr lvl="0"/>
            <a:endParaRPr lang="en-US" sz="4000" dirty="0" smtClean="0"/>
          </a:p>
        </p:txBody>
      </p:sp>
      <p:pic>
        <p:nvPicPr>
          <p:cNvPr id="4" name="Picture 3" descr="27-03-ProkaryoteSh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743200"/>
            <a:ext cx="57912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4290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Monera</a:t>
            </a:r>
            <a:r>
              <a:rPr lang="en-US" sz="4000" dirty="0" smtClean="0"/>
              <a:t> – all prokaryotes (bacteria)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8-01a-AmoebaProt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2286000"/>
            <a:ext cx="3124200" cy="202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Modern Classification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Protista</a:t>
            </a:r>
            <a:r>
              <a:rPr lang="en-US" sz="3600" dirty="0" smtClean="0"/>
              <a:t> – unicellular eukaryotes and </a:t>
            </a:r>
            <a:r>
              <a:rPr lang="en-US" sz="3600" dirty="0" err="1" smtClean="0"/>
              <a:t>multicellular</a:t>
            </a:r>
            <a:r>
              <a:rPr lang="en-US" sz="3600" dirty="0" smtClean="0"/>
              <a:t> </a:t>
            </a:r>
            <a:r>
              <a:rPr lang="en-US" sz="3600" dirty="0" smtClean="0"/>
              <a:t>algae, can be heterotrophic or autotrophic and may or may not have cell walls made of cellulose</a:t>
            </a:r>
          </a:p>
          <a:p>
            <a:r>
              <a:rPr lang="en-US" sz="3600" dirty="0" smtClean="0"/>
              <a:t>Example: amoeba, protozoa</a:t>
            </a:r>
            <a:endParaRPr lang="en-US" sz="3600" dirty="0"/>
          </a:p>
        </p:txBody>
      </p:sp>
      <p:pic>
        <p:nvPicPr>
          <p:cNvPr id="4" name="Picture 3" descr="28-00-Protozo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524000"/>
            <a:ext cx="2931253" cy="1996916"/>
          </a:xfrm>
          <a:prstGeom prst="rect">
            <a:avLst/>
          </a:prstGeom>
        </p:spPr>
      </p:pic>
      <p:pic>
        <p:nvPicPr>
          <p:cNvPr id="6" name="Picture 5" descr="28-01d-Kel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038600"/>
            <a:ext cx="3733800" cy="251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Modern Classification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419600" cy="5181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Fungi</a:t>
            </a:r>
            <a:r>
              <a:rPr lang="en-US" sz="4000" dirty="0" smtClean="0"/>
              <a:t> – </a:t>
            </a:r>
            <a:r>
              <a:rPr lang="en-US" sz="4000" dirty="0" err="1" smtClean="0"/>
              <a:t>multicellular</a:t>
            </a:r>
            <a:r>
              <a:rPr lang="en-US" sz="4000" dirty="0" smtClean="0"/>
              <a:t>, </a:t>
            </a:r>
            <a:r>
              <a:rPr lang="en-US" sz="4000" dirty="0" smtClean="0"/>
              <a:t>heterotrophic decomposers, have cell walls that contain chitin </a:t>
            </a:r>
            <a:endParaRPr lang="en-US" sz="4000" dirty="0"/>
          </a:p>
        </p:txBody>
      </p:sp>
      <p:pic>
        <p:nvPicPr>
          <p:cNvPr id="6" name="Picture 5" descr="31-11a-GrevillesBol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7375"/>
            <a:ext cx="3795713" cy="3040625"/>
          </a:xfrm>
          <a:prstGeom prst="rect">
            <a:avLst/>
          </a:prstGeom>
        </p:spPr>
      </p:pic>
      <p:pic>
        <p:nvPicPr>
          <p:cNvPr id="8" name="Picture 7" descr="31-11x5-Aman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524000"/>
            <a:ext cx="3222332" cy="218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Modern Classification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505200" cy="52578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Plantae</a:t>
            </a:r>
            <a:r>
              <a:rPr lang="en-US" sz="4000" dirty="0" smtClean="0"/>
              <a:t> – </a:t>
            </a:r>
            <a:r>
              <a:rPr lang="en-US" sz="4000" dirty="0" err="1" smtClean="0"/>
              <a:t>multicellular</a:t>
            </a:r>
            <a:r>
              <a:rPr lang="en-US" sz="4000" dirty="0" smtClean="0"/>
              <a:t> </a:t>
            </a:r>
            <a:r>
              <a:rPr lang="en-US" sz="4000" dirty="0" err="1" smtClean="0"/>
              <a:t>autotrophs</a:t>
            </a:r>
            <a:r>
              <a:rPr lang="en-US" sz="4000" dirty="0" smtClean="0"/>
              <a:t>, contain cell walls that are made of cellulose</a:t>
            </a:r>
            <a:endParaRPr lang="en-US" sz="4000" dirty="0"/>
          </a:p>
        </p:txBody>
      </p:sp>
      <p:pic>
        <p:nvPicPr>
          <p:cNvPr id="5" name="Picture 4" descr="30-08b-Sequo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590800"/>
            <a:ext cx="2823464" cy="4267200"/>
          </a:xfrm>
          <a:prstGeom prst="rect">
            <a:avLst/>
          </a:prstGeom>
        </p:spPr>
      </p:pic>
      <p:pic>
        <p:nvPicPr>
          <p:cNvPr id="6" name="Picture 5" descr="30-11c-WaterLi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00200"/>
            <a:ext cx="2612788" cy="179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Modern Classification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581400" cy="55626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Animalia</a:t>
            </a:r>
            <a:r>
              <a:rPr lang="en-US" sz="4000" dirty="0" smtClean="0"/>
              <a:t> – </a:t>
            </a:r>
            <a:r>
              <a:rPr lang="en-US" sz="4000" dirty="0" err="1" smtClean="0"/>
              <a:t>multicellular</a:t>
            </a:r>
            <a:r>
              <a:rPr lang="en-US" sz="4000" dirty="0" smtClean="0"/>
              <a:t>, </a:t>
            </a:r>
            <a:r>
              <a:rPr lang="en-US" sz="4000" dirty="0" err="1" smtClean="0"/>
              <a:t>heterotroph</a:t>
            </a:r>
            <a:r>
              <a:rPr lang="en-US" sz="4000" dirty="0" smtClean="0"/>
              <a:t> consumers</a:t>
            </a:r>
            <a:endParaRPr lang="en-US" sz="4000" dirty="0"/>
          </a:p>
        </p:txBody>
      </p:sp>
      <p:pic>
        <p:nvPicPr>
          <p:cNvPr id="4" name="Picture 3" descr="33-35-Crustaceans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0"/>
            <a:ext cx="4073712" cy="2733675"/>
          </a:xfrm>
          <a:prstGeom prst="rect">
            <a:avLst/>
          </a:prstGeom>
        </p:spPr>
      </p:pic>
      <p:pic>
        <p:nvPicPr>
          <p:cNvPr id="5" name="Picture 4" descr="33-06-Cnidarians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143000"/>
            <a:ext cx="4114800" cy="2761247"/>
          </a:xfrm>
          <a:prstGeom prst="rect">
            <a:avLst/>
          </a:prstGeom>
        </p:spPr>
      </p:pic>
      <p:pic>
        <p:nvPicPr>
          <p:cNvPr id="7" name="Picture 6" descr="34-24-ExtantReptilesColl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68917"/>
            <a:ext cx="4305300" cy="2889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Classification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006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Recently a larger </a:t>
            </a:r>
            <a:r>
              <a:rPr lang="en-US" sz="4000" dirty="0" err="1" smtClean="0"/>
              <a:t>taxon</a:t>
            </a:r>
            <a:r>
              <a:rPr lang="en-US" sz="4000" dirty="0" smtClean="0"/>
              <a:t> has been included, the </a:t>
            </a:r>
            <a:r>
              <a:rPr lang="en-US" sz="4000" b="1" dirty="0" smtClean="0">
                <a:solidFill>
                  <a:srgbClr val="FF0000"/>
                </a:solidFill>
              </a:rPr>
              <a:t>Domain</a:t>
            </a:r>
          </a:p>
          <a:p>
            <a:pPr lvl="0"/>
            <a:r>
              <a:rPr lang="en-US" sz="4000" dirty="0" smtClean="0"/>
              <a:t>The previous kingdoms have been adjusted to fit into the 3 domains: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5" name="Picture 4" descr="26-16-ClassificationArt-L.gif"/>
          <p:cNvPicPr>
            <a:picLocks noChangeAspect="1"/>
          </p:cNvPicPr>
          <p:nvPr/>
        </p:nvPicPr>
        <p:blipFill>
          <a:blip r:embed="rId2" cstate="print"/>
          <a:srcRect b="36842"/>
          <a:stretch>
            <a:fillRect/>
          </a:stretch>
        </p:blipFill>
        <p:spPr>
          <a:xfrm>
            <a:off x="0" y="4495800"/>
            <a:ext cx="92075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-02-ThreeDomains-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648200" cy="3114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3886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Domain Bacteria</a:t>
            </a:r>
            <a:r>
              <a:rPr lang="en-US" sz="3600" dirty="0" smtClean="0"/>
              <a:t> – includes the “regular” </a:t>
            </a:r>
            <a:r>
              <a:rPr lang="en-US" sz="3600" dirty="0" err="1" smtClean="0"/>
              <a:t>Monerans</a:t>
            </a:r>
            <a:r>
              <a:rPr lang="en-US" sz="3600" dirty="0" smtClean="0"/>
              <a:t>, or </a:t>
            </a:r>
            <a:r>
              <a:rPr lang="en-US" sz="3600" dirty="0" err="1" smtClean="0"/>
              <a:t>eubacteria</a:t>
            </a:r>
            <a:r>
              <a:rPr lang="en-US" sz="3600" dirty="0" smtClean="0"/>
              <a:t> </a:t>
            </a:r>
          </a:p>
          <a:p>
            <a:r>
              <a:rPr lang="en-US" sz="3600" b="1" dirty="0" smtClean="0"/>
              <a:t>Domain </a:t>
            </a:r>
            <a:r>
              <a:rPr lang="en-US" sz="3600" b="1" dirty="0" err="1" smtClean="0"/>
              <a:t>Archaea</a:t>
            </a:r>
            <a:r>
              <a:rPr lang="en-US" sz="3600" dirty="0" smtClean="0"/>
              <a:t> – includes the </a:t>
            </a:r>
            <a:r>
              <a:rPr lang="en-US" sz="3600" dirty="0" err="1" smtClean="0"/>
              <a:t>Monerans</a:t>
            </a:r>
            <a:r>
              <a:rPr lang="en-US" sz="3600" dirty="0" smtClean="0"/>
              <a:t> called the </a:t>
            </a:r>
            <a:r>
              <a:rPr lang="en-US" sz="3600" dirty="0" err="1" smtClean="0"/>
              <a:t>archaebacteria</a:t>
            </a:r>
            <a:endParaRPr lang="en-US" sz="3600" dirty="0" smtClean="0"/>
          </a:p>
          <a:p>
            <a:r>
              <a:rPr lang="en-US" sz="3600" b="1" dirty="0" smtClean="0"/>
              <a:t>Domain </a:t>
            </a:r>
            <a:r>
              <a:rPr lang="en-US" sz="3600" b="1" dirty="0" err="1" smtClean="0"/>
              <a:t>Eukarya</a:t>
            </a:r>
            <a:r>
              <a:rPr lang="en-US" sz="3600" dirty="0" smtClean="0"/>
              <a:t> – includes </a:t>
            </a:r>
            <a:r>
              <a:rPr lang="en-US" sz="3600" dirty="0" err="1" smtClean="0"/>
              <a:t>protists</a:t>
            </a:r>
            <a:r>
              <a:rPr lang="en-US" sz="3600" dirty="0" smtClean="0"/>
              <a:t>, fungi, plants, and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856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Classification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943600" cy="22860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Kingdom </a:t>
            </a:r>
            <a:r>
              <a:rPr lang="en-US" sz="3200" dirty="0" err="1" smtClean="0"/>
              <a:t>Archaebacteria</a:t>
            </a:r>
            <a:endParaRPr lang="en-US" sz="3200" dirty="0" smtClean="0"/>
          </a:p>
          <a:p>
            <a:r>
              <a:rPr lang="en-US" sz="3200" dirty="0" smtClean="0"/>
              <a:t> Prokaryotic, autotrophic organisms with cell walls made up of a thin layer of protein</a:t>
            </a:r>
          </a:p>
          <a:p>
            <a:pPr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026" name="Picture 2" descr="File:Halobact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08216"/>
            <a:ext cx="2514600" cy="22541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3352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Halobacteria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File:Grand prismatic spr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86200"/>
            <a:ext cx="3921840" cy="25050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4038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Most are found in harsh, seemingly unlivable environments such as hot springs or deep sea vents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lley">
      <a:majorFont>
        <a:latin typeface="Gill Sans MT"/>
        <a:ea typeface=""/>
        <a:cs typeface=""/>
      </a:majorFont>
      <a:minorFont>
        <a:latin typeface="Comic Sans MS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240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Kingdom Diversity</vt:lpstr>
      <vt:lpstr>Modern Classification of Organisms</vt:lpstr>
      <vt:lpstr>Modern Classification of Organisms</vt:lpstr>
      <vt:lpstr>Modern Classification of Organisms</vt:lpstr>
      <vt:lpstr>Modern Classification of Organisms</vt:lpstr>
      <vt:lpstr>Modern Classification of Organisms</vt:lpstr>
      <vt:lpstr>Modern Classification of Organisms</vt:lpstr>
      <vt:lpstr>Slide 8</vt:lpstr>
      <vt:lpstr>Modern Classification of Organisms</vt:lpstr>
      <vt:lpstr>Modern Classification of Organisms</vt:lpstr>
      <vt:lpstr>Compare and Contrast  Prokaryotes vs. Eukaryotes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Diversity</dc:title>
  <dc:creator>kcollins</dc:creator>
  <cp:lastModifiedBy>lharris5</cp:lastModifiedBy>
  <cp:revision>12</cp:revision>
  <dcterms:created xsi:type="dcterms:W3CDTF">2012-11-25T22:56:30Z</dcterms:created>
  <dcterms:modified xsi:type="dcterms:W3CDTF">2013-11-21T15:44:20Z</dcterms:modified>
</cp:coreProperties>
</file>