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71" r:id="rId2"/>
    <p:sldId id="266" r:id="rId3"/>
    <p:sldId id="267" r:id="rId4"/>
    <p:sldId id="268" r:id="rId5"/>
    <p:sldId id="269" r:id="rId6"/>
    <p:sldId id="270" r:id="rId7"/>
    <p:sldId id="256" r:id="rId8"/>
    <p:sldId id="257" r:id="rId9"/>
    <p:sldId id="258" r:id="rId10"/>
    <p:sldId id="259" r:id="rId11"/>
    <p:sldId id="260" r:id="rId12"/>
    <p:sldId id="264" r:id="rId13"/>
    <p:sldId id="261" r:id="rId14"/>
    <p:sldId id="262" r:id="rId15"/>
    <p:sldId id="263"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33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0" autoAdjust="0"/>
    <p:restoredTop sz="90929"/>
  </p:normalViewPr>
  <p:slideViewPr>
    <p:cSldViewPr>
      <p:cViewPr varScale="1">
        <p:scale>
          <a:sx n="62" d="100"/>
          <a:sy n="62" d="100"/>
        </p:scale>
        <p:origin x="-11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F17308-9DDD-4A81-B868-E3EB4CAF6C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2ED56-A4FD-48FD-8478-14748074BB2B}"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Students will have their microscopes out, for reference as we go through each of the steps.   As an introduction, students will be asked what kinds of things they can do with this tool.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2D02E-5E79-475E-B552-C6CE23332E26}"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Teacher demonstrates how to hold the microscope, where the lens paper is located and how to use it.  Students will be invited to turn the knobs and observe the stage as it moves up and down.   Teacher will demonstrate how to store the microscope.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63BAF-F511-4748-BE82-A8FD794E1C52}" type="slidenum">
              <a:rPr lang="en-US"/>
              <a:pPr/>
              <a:t>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This is the exact version of the microscope used in class. Students will be identifying the parts on the microscopes at their desks as we go along and what their functions 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4E0C4-BDB6-4B7A-A886-7FD8513DE202}"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Give students a slide from the “common things” set, each student will practice focusing and changing objectives.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7B023-699B-4FDC-A0AB-EA077F61C496}" type="slidenum">
              <a:rPr lang="en-US"/>
              <a:pPr/>
              <a:t>11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Have students exchange slides so they can look at different things, walk them through using the high power objective to focus slides.  Emphasize not using the coarse objective during this process, as it will crack the slides.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6607B-4399-4F2B-80B5-FA8E287E8D0F}"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75DE-1D2F-4AFD-A9EE-91E199AC4EB7}"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C853-754E-41BA-8545-5B01A88DEAB0}"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endParaRPr lang="en-US"/>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5284B607-A9F2-4863-B662-DFAB5A0FE350}" type="slidenum">
              <a:rPr lang="en-US"/>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1DAF-9215-4DA7-82DC-1ABF1BEB82D5}"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5F1A-45AB-477A-AD6C-C76C9B260223}"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630AF-4F65-4AC1-BE94-EBF6C18D5F59}"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88CF1-5624-4CE3-ADB6-F5CA9034DF75}"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67BCE-585B-4AEC-8555-2260641CBE52}"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C7103-A0FB-4C20-A0F9-3EB5255CA0C4}"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00214-E2FF-4272-85EA-4A6C2F2B88D0}"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835F-81BA-489D-9A38-CC6DB4BA0BCC}" type="slidenum">
              <a:rPr lang="en-US" smtClean="0"/>
              <a:pPr/>
              <a:t>‹#›</a:t>
            </a:fld>
            <a:endParaRPr lang="en-US"/>
          </a:p>
        </p:txBody>
      </p:sp>
    </p:spTree>
  </p:cSld>
  <p:clrMapOvr>
    <a:masterClrMapping/>
  </p:clrMapOvr>
  <p:transition>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107A-7EB3-44BB-9B67-B5B2A8528E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rds.yahoo.com/_ylt=A0WTefNytadKmjAAt2OjzbkF/SIG=12i5kmr2g/EXP=1252591346/**http:/www.york.ac.uk/depts/arch/images/BioArch/SEM_insect.jpg" TargetMode="External"/><Relationship Id="rId7" Type="http://schemas.openxmlformats.org/officeDocument/2006/relationships/hyperlink" Target="http://rds.yahoo.com/_ylt=A0WTb_sq3qdK6pcAQfujzbkF/SIG=12nemaucb/EXP=1252601770/**http:/www.sdnhm.org/exhibits/epidemic/teachers/images/bacteria.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rds.yahoo.com/_ylt=A0WTeffBx6dK_RkBBiujzbkF/SIG=12l3bat8o/EXP=1252596033/**http:/www.visualsunlimited.com/images/watermarked/166/166832.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Opener…</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What are the four types of organic molecules?</a:t>
            </a:r>
          </a:p>
          <a:p>
            <a:pPr marL="514350" indent="-514350">
              <a:buAutoNum type="arabicParenR"/>
            </a:pPr>
            <a:r>
              <a:rPr lang="en-US" dirty="0" smtClean="0"/>
              <a:t>What type of organic molecule is an enzyme?</a:t>
            </a:r>
          </a:p>
          <a:p>
            <a:pPr marL="514350" indent="-514350">
              <a:buAutoNum type="arabicParenR"/>
            </a:pPr>
            <a:r>
              <a:rPr lang="en-US" dirty="0" smtClean="0"/>
              <a:t>What are cells?</a:t>
            </a:r>
          </a:p>
          <a:p>
            <a:pPr marL="514350" indent="-514350">
              <a:buAutoNum type="arabicParenR"/>
            </a:pPr>
            <a:r>
              <a:rPr lang="en-US" dirty="0" smtClean="0"/>
              <a:t>What are two different groups of cells?</a:t>
            </a:r>
          </a:p>
          <a:p>
            <a:pPr marL="514350" indent="-514350">
              <a:buAutoNum type="arabicParenR"/>
            </a:pPr>
            <a:r>
              <a:rPr lang="en-US" dirty="0" smtClean="0"/>
              <a:t>How do scientists view cells?</a:t>
            </a:r>
          </a:p>
          <a:p>
            <a:pPr marL="514350" indent="-514350">
              <a:buNone/>
            </a:pPr>
            <a:endParaRPr lang="en-US" dirty="0"/>
          </a:p>
        </p:txBody>
      </p:sp>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4" name="Rectangle 32"/>
          <p:cNvSpPr>
            <a:spLocks noGrp="1" noChangeArrowheads="1"/>
          </p:cNvSpPr>
          <p:nvPr>
            <p:ph type="body" sz="half" idx="1"/>
          </p:nvPr>
        </p:nvSpPr>
        <p:spPr>
          <a:xfrm>
            <a:off x="1066800" y="1752600"/>
            <a:ext cx="4876800" cy="4114800"/>
          </a:xfrm>
        </p:spPr>
        <p:txBody>
          <a:bodyPr/>
          <a:lstStyle/>
          <a:p>
            <a:r>
              <a:rPr lang="en-US" sz="2800" dirty="0"/>
              <a:t>Place the Slide on the Microscope</a:t>
            </a:r>
          </a:p>
          <a:p>
            <a:r>
              <a:rPr lang="en-US" sz="2800" dirty="0"/>
              <a:t>Use Stage Clips </a:t>
            </a:r>
          </a:p>
          <a:p>
            <a:r>
              <a:rPr lang="en-US" sz="2800" dirty="0"/>
              <a:t>Click Nosepiece to the </a:t>
            </a:r>
            <a:r>
              <a:rPr lang="en-US" sz="2800" dirty="0" smtClean="0">
                <a:solidFill>
                  <a:srgbClr val="FF0000"/>
                </a:solidFill>
              </a:rPr>
              <a:t>scanning</a:t>
            </a:r>
            <a:r>
              <a:rPr lang="en-US" sz="2800" dirty="0" smtClean="0"/>
              <a:t> </a:t>
            </a:r>
            <a:r>
              <a:rPr lang="en-US" sz="2800" dirty="0"/>
              <a:t>(shortest) setting</a:t>
            </a:r>
          </a:p>
          <a:p>
            <a:r>
              <a:rPr lang="en-US" sz="2800" dirty="0"/>
              <a:t>Look into the Eyepiece</a:t>
            </a:r>
          </a:p>
          <a:p>
            <a:r>
              <a:rPr lang="en-US" sz="2800" dirty="0"/>
              <a:t>Use the </a:t>
            </a:r>
            <a:r>
              <a:rPr lang="en-US" sz="2800" dirty="0">
                <a:solidFill>
                  <a:srgbClr val="FF0000"/>
                </a:solidFill>
              </a:rPr>
              <a:t>Coarse Focus</a:t>
            </a:r>
          </a:p>
        </p:txBody>
      </p:sp>
      <p:pic>
        <p:nvPicPr>
          <p:cNvPr id="8231" name="Picture 39" descr="microsmall"/>
          <p:cNvPicPr>
            <a:picLocks noGrp="1" noChangeAspect="1" noChangeArrowheads="1"/>
          </p:cNvPicPr>
          <p:nvPr>
            <p:ph type="clipArt" sz="half" idx="2"/>
          </p:nvPr>
        </p:nvPicPr>
        <p:blipFill>
          <a:blip r:embed="rId4" cstate="print"/>
          <a:stretch>
            <a:fillRect/>
          </a:stretch>
        </p:blipFill>
        <p:spPr>
          <a:xfrm>
            <a:off x="5962650" y="2867025"/>
            <a:ext cx="1714500" cy="1885950"/>
          </a:xfrm>
          <a:noFill/>
          <a:ln/>
        </p:spPr>
      </p:pic>
      <p:sp>
        <p:nvSpPr>
          <p:cNvPr id="8228" name="WordArt 36"/>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r>
              <a:rPr lang="en-US" sz="3600" kern="10">
                <a:ln w="19050" cmpd="sng">
                  <a:solidFill>
                    <a:srgbClr val="99CCFF"/>
                  </a:solidFill>
                  <a:prstDash val="solid"/>
                  <a:round/>
                  <a:headEnd/>
                  <a:tailEnd/>
                </a:ln>
                <a:solidFill>
                  <a:srgbClr val="0066CC"/>
                </a:solidFill>
                <a:effectLst>
                  <a:outerShdw dist="35921" dir="2700000" algn="ctr" rotWithShape="0">
                    <a:srgbClr val="990000"/>
                  </a:outerShdw>
                </a:effectLst>
                <a:latin typeface="Impact"/>
              </a:rPr>
              <a:t>Using the Microscope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8228">
                                            <p:txEl>
                                              <p:pRg st="0" end="0"/>
                                            </p:txEl>
                                          </p:spTgt>
                                        </p:tgtEl>
                                        <p:attrNameLst>
                                          <p:attrName>style.visibility</p:attrName>
                                        </p:attrNameLst>
                                      </p:cBhvr>
                                      <p:to>
                                        <p:strVal val="visible"/>
                                      </p:to>
                                    </p:set>
                                    <p:anim calcmode="lin" valueType="num">
                                      <p:cBhvr additive="base">
                                        <p:cTn id="7" dur="500" fill="hold"/>
                                        <p:tgtEl>
                                          <p:spTgt spid="82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82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24">
                                            <p:txEl>
                                              <p:pRg st="0" end="0"/>
                                            </p:txEl>
                                          </p:spTgt>
                                        </p:tgtEl>
                                        <p:attrNameLst>
                                          <p:attrName>style.visibility</p:attrName>
                                        </p:attrNameLst>
                                      </p:cBhvr>
                                      <p:to>
                                        <p:strVal val="visible"/>
                                      </p:to>
                                    </p:set>
                                    <p:animEffect transition="in" filter="wipe(left)">
                                      <p:cBhvr>
                                        <p:cTn id="16" dur="500"/>
                                        <p:tgtEl>
                                          <p:spTgt spid="82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224">
                                            <p:txEl>
                                              <p:pRg st="1" end="1"/>
                                            </p:txEl>
                                          </p:spTgt>
                                        </p:tgtEl>
                                        <p:attrNameLst>
                                          <p:attrName>style.visibility</p:attrName>
                                        </p:attrNameLst>
                                      </p:cBhvr>
                                      <p:to>
                                        <p:strVal val="visible"/>
                                      </p:to>
                                    </p:set>
                                    <p:animEffect transition="in" filter="wipe(left)">
                                      <p:cBhvr>
                                        <p:cTn id="21" dur="500"/>
                                        <p:tgtEl>
                                          <p:spTgt spid="822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224">
                                            <p:txEl>
                                              <p:pRg st="2" end="2"/>
                                            </p:txEl>
                                          </p:spTgt>
                                        </p:tgtEl>
                                        <p:attrNameLst>
                                          <p:attrName>style.visibility</p:attrName>
                                        </p:attrNameLst>
                                      </p:cBhvr>
                                      <p:to>
                                        <p:strVal val="visible"/>
                                      </p:to>
                                    </p:set>
                                    <p:animEffect transition="in" filter="wipe(left)">
                                      <p:cBhvr>
                                        <p:cTn id="26" dur="500"/>
                                        <p:tgtEl>
                                          <p:spTgt spid="822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224">
                                            <p:txEl>
                                              <p:pRg st="3" end="3"/>
                                            </p:txEl>
                                          </p:spTgt>
                                        </p:tgtEl>
                                        <p:attrNameLst>
                                          <p:attrName>style.visibility</p:attrName>
                                        </p:attrNameLst>
                                      </p:cBhvr>
                                      <p:to>
                                        <p:strVal val="visible"/>
                                      </p:to>
                                    </p:set>
                                    <p:animEffect transition="in" filter="wipe(left)">
                                      <p:cBhvr>
                                        <p:cTn id="31" dur="500"/>
                                        <p:tgtEl>
                                          <p:spTgt spid="822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224">
                                            <p:txEl>
                                              <p:pRg st="4" end="4"/>
                                            </p:txEl>
                                          </p:spTgt>
                                        </p:tgtEl>
                                        <p:attrNameLst>
                                          <p:attrName>style.visibility</p:attrName>
                                        </p:attrNameLst>
                                      </p:cBhvr>
                                      <p:to>
                                        <p:strVal val="visible"/>
                                      </p:to>
                                    </p:set>
                                    <p:animEffect transition="in" filter="wipe(left)">
                                      <p:cBhvr>
                                        <p:cTn id="36" dur="500"/>
                                        <p:tgtEl>
                                          <p:spTgt spid="82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build="p" autoUpdateAnimBg="0"/>
      <p:bldP spid="822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dirty="0"/>
              <a:t>Follow steps to focus using </a:t>
            </a:r>
            <a:r>
              <a:rPr lang="en-US" dirty="0">
                <a:solidFill>
                  <a:srgbClr val="FF0000"/>
                </a:solidFill>
              </a:rPr>
              <a:t>low</a:t>
            </a:r>
            <a:r>
              <a:rPr lang="en-US" dirty="0"/>
              <a:t> power</a:t>
            </a:r>
          </a:p>
          <a:p>
            <a:r>
              <a:rPr lang="en-US" dirty="0"/>
              <a:t>Click the nosepiece to the longest objective</a:t>
            </a:r>
          </a:p>
          <a:p>
            <a:r>
              <a:rPr lang="en-US" dirty="0"/>
              <a:t>Do </a:t>
            </a:r>
            <a:r>
              <a:rPr lang="en-US" b="1" dirty="0"/>
              <a:t>NOT </a:t>
            </a:r>
            <a:r>
              <a:rPr lang="en-US" dirty="0"/>
              <a:t>use the Coarse Focusing Knob</a:t>
            </a:r>
          </a:p>
          <a:p>
            <a:r>
              <a:rPr lang="en-US" dirty="0"/>
              <a:t>Use the </a:t>
            </a:r>
            <a:r>
              <a:rPr lang="en-US" dirty="0">
                <a:solidFill>
                  <a:srgbClr val="FF0000"/>
                </a:solidFill>
              </a:rPr>
              <a:t>Fine</a:t>
            </a:r>
            <a:r>
              <a:rPr lang="en-US" dirty="0"/>
              <a:t> Focus Knob to bring the slide</a:t>
            </a:r>
          </a:p>
          <a:p>
            <a:pPr>
              <a:buFontTx/>
              <a:buNone/>
            </a:pPr>
            <a:endParaRPr lang="en-US" dirty="0"/>
          </a:p>
        </p:txBody>
      </p:sp>
      <p:sp>
        <p:nvSpPr>
          <p:cNvPr id="14341" name="WordArt 5"/>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r>
              <a:rPr lang="en-US" sz="3600" kern="10">
                <a:ln w="19050" cmpd="sng">
                  <a:solidFill>
                    <a:srgbClr val="99CCFF"/>
                  </a:solidFill>
                  <a:prstDash val="solid"/>
                  <a:round/>
                  <a:headEnd/>
                  <a:tailEnd/>
                </a:ln>
                <a:solidFill>
                  <a:srgbClr val="0066CC"/>
                </a:solidFill>
                <a:effectLst>
                  <a:outerShdw dist="35921" dir="2700000" algn="ctr" rotWithShape="0">
                    <a:srgbClr val="990000"/>
                  </a:outerShdw>
                </a:effectLst>
                <a:latin typeface="Impact"/>
              </a:rPr>
              <a:t>Using High Power</a:t>
            </a:r>
          </a:p>
        </p:txBody>
      </p:sp>
      <p:pic>
        <p:nvPicPr>
          <p:cNvPr id="14342" name="Picture 6" descr="micro6"/>
          <p:cNvPicPr>
            <a:picLocks noChangeAspect="1" noChangeArrowheads="1"/>
          </p:cNvPicPr>
          <p:nvPr/>
        </p:nvPicPr>
        <p:blipFill>
          <a:blip r:embed="rId4" cstate="print"/>
          <a:srcRect/>
          <a:stretch>
            <a:fillRect/>
          </a:stretch>
        </p:blipFill>
        <p:spPr bwMode="auto">
          <a:xfrm>
            <a:off x="1828800" y="4495800"/>
            <a:ext cx="1714500" cy="1714500"/>
          </a:xfrm>
          <a:prstGeom prst="rect">
            <a:avLst/>
          </a:prstGeom>
          <a:noFill/>
        </p:spPr>
      </p:pic>
      <p:sp>
        <p:nvSpPr>
          <p:cNvPr id="14343" name="Text Box 7"/>
          <p:cNvSpPr txBox="1">
            <a:spLocks noChangeArrowheads="1"/>
          </p:cNvSpPr>
          <p:nvPr/>
        </p:nvSpPr>
        <p:spPr bwMode="auto">
          <a:xfrm>
            <a:off x="3810000" y="5638800"/>
            <a:ext cx="4503738" cy="457200"/>
          </a:xfrm>
          <a:prstGeom prst="rect">
            <a:avLst/>
          </a:prstGeom>
          <a:noFill/>
          <a:ln w="9525">
            <a:noFill/>
            <a:miter lim="800000"/>
            <a:headEnd/>
            <a:tailEnd/>
          </a:ln>
          <a:effectLst/>
        </p:spPr>
        <p:txBody>
          <a:bodyPr wrap="none">
            <a:spAutoFit/>
          </a:bodyPr>
          <a:lstStyle/>
          <a:p>
            <a:r>
              <a:rPr lang="en-US" b="1">
                <a:solidFill>
                  <a:srgbClr val="0033CC"/>
                </a:solidFill>
              </a:rPr>
              <a:t>What can you find on your slide?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wipe(left)">
                                      <p:cBhvr>
                                        <p:cTn id="13" dur="500"/>
                                        <p:tgtEl>
                                          <p:spTgt spid="143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wipe(left)">
                                      <p:cBhvr>
                                        <p:cTn id="18" dur="500"/>
                                        <p:tgtEl>
                                          <p:spTgt spid="143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wipe(left)">
                                      <p:cBhvr>
                                        <p:cTn id="23" dur="500"/>
                                        <p:tgtEl>
                                          <p:spTgt spid="143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wipe(left)">
                                      <p:cBhvr>
                                        <p:cTn id="28" dur="500"/>
                                        <p:tgtEl>
                                          <p:spTgt spid="143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4342"/>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143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1" grpId="0" build="p" autoUpdateAnimBg="0"/>
      <p:bldP spid="1434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observation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START OVER </a:t>
            </a:r>
            <a:r>
              <a:rPr lang="en-US" dirty="0" smtClean="0"/>
              <a:t>with step one for each </a:t>
            </a:r>
            <a:r>
              <a:rPr lang="en-US" dirty="0" smtClean="0">
                <a:solidFill>
                  <a:srgbClr val="FF0000"/>
                </a:solidFill>
              </a:rPr>
              <a:t>NEW</a:t>
            </a:r>
            <a:r>
              <a:rPr lang="en-US" dirty="0" smtClean="0"/>
              <a:t> observation!</a:t>
            </a:r>
            <a:endParaRPr lang="en-US"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Magnification</a:t>
            </a:r>
          </a:p>
        </p:txBody>
      </p:sp>
      <p:sp>
        <p:nvSpPr>
          <p:cNvPr id="17411" name="Rectangle 3"/>
          <p:cNvSpPr>
            <a:spLocks noGrp="1" noChangeArrowheads="1"/>
          </p:cNvSpPr>
          <p:nvPr>
            <p:ph idx="1"/>
          </p:nvPr>
        </p:nvSpPr>
        <p:spPr/>
        <p:txBody>
          <a:bodyPr/>
          <a:lstStyle/>
          <a:p>
            <a:pPr>
              <a:lnSpc>
                <a:spcPct val="90000"/>
              </a:lnSpc>
            </a:pPr>
            <a:r>
              <a:rPr lang="en-US" dirty="0"/>
              <a:t>Your microscope has 3 magnifications: Scanning, Low and High. Each objective will have written the magnification. In addition to this, the ocular lens (eyepiece) has a magnification. </a:t>
            </a:r>
            <a:r>
              <a:rPr lang="en-US" dirty="0">
                <a:solidFill>
                  <a:srgbClr val="FF0000"/>
                </a:solidFill>
              </a:rPr>
              <a:t>The total magnification is the ocular x objective</a:t>
            </a:r>
          </a:p>
          <a:p>
            <a:pPr>
              <a:lnSpc>
                <a:spcPct val="90000"/>
              </a:lnSpc>
            </a:pPr>
            <a:r>
              <a:rPr lang="en-US" dirty="0"/>
              <a:t>Eyepiece=10x</a:t>
            </a:r>
          </a:p>
          <a:p>
            <a:pPr>
              <a:lnSpc>
                <a:spcPct val="90000"/>
              </a:lnSpc>
            </a:pPr>
            <a:r>
              <a:rPr lang="en-US" smtClean="0"/>
              <a:t>Scanning=4x</a:t>
            </a:r>
            <a:r>
              <a:rPr lang="en-US" dirty="0"/>
              <a:t>	</a:t>
            </a:r>
            <a:r>
              <a:rPr lang="en-US"/>
              <a:t>	</a:t>
            </a:r>
            <a:r>
              <a:rPr lang="en-US" smtClean="0"/>
              <a:t>Low=10x</a:t>
            </a:r>
            <a:r>
              <a:rPr lang="en-US" dirty="0"/>
              <a:t>	</a:t>
            </a:r>
            <a:r>
              <a:rPr lang="en-US"/>
              <a:t>	</a:t>
            </a:r>
            <a:r>
              <a:rPr lang="en-US" smtClean="0"/>
              <a:t>High=40x</a:t>
            </a:r>
            <a:r>
              <a:rPr lang="en-US" dirty="0"/>
              <a:t> </a:t>
            </a: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Drawing Specimens</a:t>
            </a:r>
          </a:p>
        </p:txBody>
      </p:sp>
      <p:sp>
        <p:nvSpPr>
          <p:cNvPr id="18435" name="Rectangle 3"/>
          <p:cNvSpPr>
            <a:spLocks noGrp="1" noChangeArrowheads="1"/>
          </p:cNvSpPr>
          <p:nvPr>
            <p:ph idx="1"/>
          </p:nvPr>
        </p:nvSpPr>
        <p:spPr>
          <a:xfrm>
            <a:off x="1066800" y="1752600"/>
            <a:ext cx="7620000" cy="5105400"/>
          </a:xfrm>
        </p:spPr>
        <p:txBody>
          <a:bodyPr/>
          <a:lstStyle/>
          <a:p>
            <a:pPr marL="514350" indent="-514350">
              <a:lnSpc>
                <a:spcPct val="80000"/>
              </a:lnSpc>
              <a:buFontTx/>
              <a:buAutoNum type="arabicPeriod"/>
            </a:pPr>
            <a:r>
              <a:rPr lang="en-US" sz="2800" dirty="0" smtClean="0"/>
              <a:t>Make detailed drawing of exactly </a:t>
            </a:r>
            <a:r>
              <a:rPr lang="en-US" sz="2800" dirty="0" smtClean="0">
                <a:solidFill>
                  <a:srgbClr val="FF0000"/>
                </a:solidFill>
              </a:rPr>
              <a:t>what you see</a:t>
            </a:r>
            <a:r>
              <a:rPr lang="en-US" sz="2800" dirty="0" smtClean="0"/>
              <a:t>! Make sure the specimen is drawn to scale.</a:t>
            </a:r>
          </a:p>
          <a:p>
            <a:pPr marL="514350" indent="-514350">
              <a:lnSpc>
                <a:spcPct val="80000"/>
              </a:lnSpc>
              <a:buFontTx/>
              <a:buAutoNum type="arabicPeriod"/>
            </a:pPr>
            <a:endParaRPr lang="en-US" sz="2800" dirty="0" smtClean="0"/>
          </a:p>
          <a:p>
            <a:pPr marL="514350" indent="-514350">
              <a:lnSpc>
                <a:spcPct val="80000"/>
              </a:lnSpc>
              <a:buFontTx/>
              <a:buAutoNum type="arabicPeriod"/>
            </a:pPr>
            <a:r>
              <a:rPr lang="en-US" sz="2800" dirty="0" smtClean="0">
                <a:solidFill>
                  <a:srgbClr val="FF0000"/>
                </a:solidFill>
              </a:rPr>
              <a:t>LABEL</a:t>
            </a:r>
            <a:r>
              <a:rPr lang="en-US" sz="2800" dirty="0" smtClean="0"/>
              <a:t> what you are observing AND the </a:t>
            </a:r>
            <a:r>
              <a:rPr lang="en-US" sz="2800" dirty="0" smtClean="0">
                <a:solidFill>
                  <a:srgbClr val="FF0000"/>
                </a:solidFill>
              </a:rPr>
              <a:t>TOTAL</a:t>
            </a:r>
            <a:r>
              <a:rPr lang="en-US" sz="2800" dirty="0" smtClean="0"/>
              <a:t> magnification.</a:t>
            </a:r>
          </a:p>
          <a:p>
            <a:pPr marL="514350" indent="-514350">
              <a:lnSpc>
                <a:spcPct val="80000"/>
              </a:lnSpc>
              <a:buFontTx/>
              <a:buAutoNum type="arabicPeriod"/>
            </a:pPr>
            <a:endParaRPr lang="en-US" sz="2800" dirty="0" smtClean="0"/>
          </a:p>
          <a:p>
            <a:pPr marL="514350" indent="-514350">
              <a:lnSpc>
                <a:spcPct val="80000"/>
              </a:lnSpc>
              <a:buFontTx/>
              <a:buAutoNum type="arabicPeriod"/>
            </a:pPr>
            <a:r>
              <a:rPr lang="en-US" sz="2800" dirty="0" smtClean="0">
                <a:solidFill>
                  <a:srgbClr val="FF0000"/>
                </a:solidFill>
              </a:rPr>
              <a:t>LABEL</a:t>
            </a:r>
            <a:r>
              <a:rPr lang="en-US" sz="2800" dirty="0" smtClean="0"/>
              <a:t> any structures to the side and connect to a line.</a:t>
            </a:r>
            <a:r>
              <a:rPr lang="en-US" sz="2800" dirty="0"/>
              <a:t/>
            </a:r>
            <a:br>
              <a:rPr lang="en-US" sz="2800" dirty="0"/>
            </a:br>
            <a:endParaRPr lang="en-US" sz="2800" dirty="0"/>
          </a:p>
          <a:p>
            <a:pPr algn="ctr">
              <a:lnSpc>
                <a:spcPct val="80000"/>
              </a:lnSpc>
              <a:buFontTx/>
              <a:buNone/>
            </a:pPr>
            <a:r>
              <a:rPr lang="en-US" sz="2800" dirty="0"/>
              <a:t> </a:t>
            </a: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Example</a:t>
            </a:r>
          </a:p>
        </p:txBody>
      </p:sp>
      <p:sp>
        <p:nvSpPr>
          <p:cNvPr id="19459" name="Rectangle 3"/>
          <p:cNvSpPr>
            <a:spLocks noGrp="1" noChangeArrowheads="1"/>
          </p:cNvSpPr>
          <p:nvPr>
            <p:ph idx="1"/>
          </p:nvPr>
        </p:nvSpPr>
        <p:spPr/>
        <p:txBody>
          <a:bodyPr/>
          <a:lstStyle/>
          <a:p>
            <a:pPr>
              <a:buFontTx/>
              <a:buNone/>
            </a:pPr>
            <a:r>
              <a:rPr lang="en-US"/>
              <a:t> </a:t>
            </a:r>
          </a:p>
        </p:txBody>
      </p:sp>
      <p:pic>
        <p:nvPicPr>
          <p:cNvPr id="19461" name="Picture 5" descr="drawing"/>
          <p:cNvPicPr>
            <a:picLocks noChangeAspect="1" noChangeArrowheads="1"/>
          </p:cNvPicPr>
          <p:nvPr/>
        </p:nvPicPr>
        <p:blipFill>
          <a:blip r:embed="rId2" cstate="print"/>
          <a:srcRect/>
          <a:stretch>
            <a:fillRect/>
          </a:stretch>
        </p:blipFill>
        <p:spPr bwMode="auto">
          <a:xfrm>
            <a:off x="2362200" y="1463675"/>
            <a:ext cx="5334000" cy="4743450"/>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467600" cy="1470025"/>
          </a:xfrm>
        </p:spPr>
        <p:txBody>
          <a:bodyPr>
            <a:noAutofit/>
          </a:bodyPr>
          <a:lstStyle/>
          <a:p>
            <a:r>
              <a:rPr lang="en-US" sz="9600" b="1" dirty="0" smtClean="0">
                <a:solidFill>
                  <a:srgbClr val="00B0F0"/>
                </a:solidFill>
              </a:rPr>
              <a:t>Microscopes</a:t>
            </a:r>
            <a:endParaRPr lang="en-US" sz="9600" b="1" dirty="0">
              <a:solidFill>
                <a:srgbClr val="00B0F0"/>
              </a:solidFill>
            </a:endParaRPr>
          </a:p>
        </p:txBody>
      </p:sp>
      <p:sp>
        <p:nvSpPr>
          <p:cNvPr id="3" name="Subtitle 2"/>
          <p:cNvSpPr>
            <a:spLocks noGrp="1"/>
          </p:cNvSpPr>
          <p:nvPr>
            <p:ph type="subTitle" idx="1"/>
          </p:nvPr>
        </p:nvSpPr>
        <p:spPr/>
        <p:txBody>
          <a:bodyPr/>
          <a:lstStyle/>
          <a:p>
            <a:r>
              <a:rPr lang="en-US" dirty="0" smtClean="0">
                <a:solidFill>
                  <a:srgbClr val="FF0000"/>
                </a:solidFill>
              </a:rPr>
              <a:t>Care and Use of Compound Microscopes</a:t>
            </a:r>
            <a:endParaRPr lang="en-US"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Microscopes</a:t>
            </a:r>
            <a:endParaRPr lang="en-US" dirty="0"/>
          </a:p>
        </p:txBody>
      </p:sp>
      <p:sp>
        <p:nvSpPr>
          <p:cNvPr id="3" name="Content Placeholder 2"/>
          <p:cNvSpPr>
            <a:spLocks noGrp="1"/>
          </p:cNvSpPr>
          <p:nvPr>
            <p:ph idx="1"/>
          </p:nvPr>
        </p:nvSpPr>
        <p:spPr>
          <a:xfrm>
            <a:off x="457200" y="1600201"/>
            <a:ext cx="8153400" cy="1066800"/>
          </a:xfrm>
        </p:spPr>
        <p:txBody>
          <a:bodyPr/>
          <a:lstStyle/>
          <a:p>
            <a:r>
              <a:rPr lang="en-US" b="1" dirty="0">
                <a:latin typeface="Times" pitchFamily="18" charset="0"/>
              </a:rPr>
              <a:t>Compound light microscopes</a:t>
            </a:r>
            <a:r>
              <a:rPr lang="en-US" dirty="0">
                <a:latin typeface="Times" pitchFamily="18" charset="0"/>
              </a:rPr>
              <a:t> use a series of </a:t>
            </a:r>
            <a:r>
              <a:rPr lang="en-US" dirty="0">
                <a:solidFill>
                  <a:srgbClr val="FF0000"/>
                </a:solidFill>
                <a:latin typeface="Times" pitchFamily="18" charset="0"/>
              </a:rPr>
              <a:t>lenses</a:t>
            </a:r>
            <a:r>
              <a:rPr lang="en-US" dirty="0">
                <a:latin typeface="Times" pitchFamily="18" charset="0"/>
              </a:rPr>
              <a:t> to </a:t>
            </a:r>
            <a:r>
              <a:rPr lang="en-US" dirty="0" smtClean="0">
                <a:latin typeface="Times" pitchFamily="18" charset="0"/>
              </a:rPr>
              <a:t>refract </a:t>
            </a:r>
            <a:r>
              <a:rPr lang="en-US" dirty="0" smtClean="0">
                <a:solidFill>
                  <a:srgbClr val="FF0000"/>
                </a:solidFill>
                <a:latin typeface="Times" pitchFamily="18" charset="0"/>
              </a:rPr>
              <a:t>light</a:t>
            </a:r>
            <a:r>
              <a:rPr lang="en-US" dirty="0" smtClean="0">
                <a:latin typeface="Times" pitchFamily="18" charset="0"/>
              </a:rPr>
              <a:t>.</a:t>
            </a:r>
            <a:endParaRPr lang="en-US" dirty="0"/>
          </a:p>
        </p:txBody>
      </p:sp>
      <p:pic>
        <p:nvPicPr>
          <p:cNvPr id="4" name="Picture 18" descr="slide 16"/>
          <p:cNvPicPr>
            <a:picLocks noChangeAspect="1" noChangeArrowheads="1"/>
          </p:cNvPicPr>
          <p:nvPr/>
        </p:nvPicPr>
        <p:blipFill>
          <a:blip r:embed="rId2" cstate="print"/>
          <a:srcRect/>
          <a:stretch>
            <a:fillRect/>
          </a:stretch>
        </p:blipFill>
        <p:spPr bwMode="auto">
          <a:xfrm>
            <a:off x="4267200" y="3429000"/>
            <a:ext cx="4495800" cy="2967037"/>
          </a:xfrm>
          <a:prstGeom prst="rect">
            <a:avLst/>
          </a:prstGeom>
          <a:noFill/>
        </p:spPr>
      </p:pic>
      <p:pic>
        <p:nvPicPr>
          <p:cNvPr id="3073" name="Picture 1" descr="C:\Documents and Settings\nvining\Local Settings\Temporary Internet Files\Content.IE5\NI791PBF\MPj04331290000[1].jpg"/>
          <p:cNvPicPr>
            <a:picLocks noChangeAspect="1" noChangeArrowheads="1"/>
          </p:cNvPicPr>
          <p:nvPr/>
        </p:nvPicPr>
        <p:blipFill>
          <a:blip r:embed="rId3" cstate="print"/>
          <a:srcRect/>
          <a:stretch>
            <a:fillRect/>
          </a:stretch>
        </p:blipFill>
        <p:spPr bwMode="auto">
          <a:xfrm>
            <a:off x="228600" y="2749070"/>
            <a:ext cx="2743200" cy="410893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Microscopes</a:t>
            </a:r>
            <a:endParaRPr lang="en-US" dirty="0"/>
          </a:p>
        </p:txBody>
      </p:sp>
      <p:sp>
        <p:nvSpPr>
          <p:cNvPr id="3" name="Content Placeholder 2"/>
          <p:cNvSpPr>
            <a:spLocks noGrp="1"/>
          </p:cNvSpPr>
          <p:nvPr>
            <p:ph idx="1"/>
          </p:nvPr>
        </p:nvSpPr>
        <p:spPr>
          <a:xfrm>
            <a:off x="457200" y="1600201"/>
            <a:ext cx="8229600" cy="1371600"/>
          </a:xfrm>
        </p:spPr>
        <p:txBody>
          <a:bodyPr/>
          <a:lstStyle/>
          <a:p>
            <a:r>
              <a:rPr lang="en-US" dirty="0" smtClean="0"/>
              <a:t>Stereoscopic Dissecting- uses binocular vision to view </a:t>
            </a:r>
            <a:r>
              <a:rPr lang="en-US" dirty="0" smtClean="0">
                <a:solidFill>
                  <a:srgbClr val="FF0000"/>
                </a:solidFill>
              </a:rPr>
              <a:t>larger </a:t>
            </a:r>
            <a:r>
              <a:rPr lang="en-US" dirty="0" smtClean="0"/>
              <a:t>specimen</a:t>
            </a:r>
            <a:endParaRPr lang="en-US" dirty="0"/>
          </a:p>
        </p:txBody>
      </p:sp>
      <p:pic>
        <p:nvPicPr>
          <p:cNvPr id="1026" name="Picture 2" descr="C:\Documents and Settings\nvining\Local Settings\Temporary Internet Files\Content.IE5\I8IDZ1G8\MCj04380240000[1].png"/>
          <p:cNvPicPr>
            <a:picLocks noChangeAspect="1" noChangeArrowheads="1"/>
          </p:cNvPicPr>
          <p:nvPr/>
        </p:nvPicPr>
        <p:blipFill>
          <a:blip r:embed="rId2" cstate="print"/>
          <a:srcRect/>
          <a:stretch>
            <a:fillRect/>
          </a:stretch>
        </p:blipFill>
        <p:spPr bwMode="auto">
          <a:xfrm>
            <a:off x="6172200" y="2971800"/>
            <a:ext cx="2743200" cy="2743200"/>
          </a:xfrm>
          <a:prstGeom prst="rect">
            <a:avLst/>
          </a:prstGeom>
          <a:noFill/>
        </p:spPr>
      </p:pic>
      <p:pic>
        <p:nvPicPr>
          <p:cNvPr id="17410" name="Picture 2" descr="http://t0.gstatic.com/images?q=tbn:ANd9GcSuRCw9Izcs0dzAyc-CSTJPXYe6W1NS9LUDGMstoo_e1ObwSA44"/>
          <p:cNvPicPr>
            <a:picLocks noChangeAspect="1" noChangeArrowheads="1"/>
          </p:cNvPicPr>
          <p:nvPr/>
        </p:nvPicPr>
        <p:blipFill>
          <a:blip r:embed="rId3" cstate="print"/>
          <a:srcRect/>
          <a:stretch>
            <a:fillRect/>
          </a:stretch>
        </p:blipFill>
        <p:spPr bwMode="auto">
          <a:xfrm>
            <a:off x="990600" y="2971800"/>
            <a:ext cx="3800475" cy="4154008"/>
          </a:xfrm>
          <a:prstGeom prst="rect">
            <a:avLst/>
          </a:prstGeom>
          <a:noFill/>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Microscopes</a:t>
            </a:r>
            <a:endParaRPr lang="en-US" dirty="0"/>
          </a:p>
        </p:txBody>
      </p:sp>
      <p:sp>
        <p:nvSpPr>
          <p:cNvPr id="3" name="Content Placeholder 2"/>
          <p:cNvSpPr>
            <a:spLocks noGrp="1"/>
          </p:cNvSpPr>
          <p:nvPr>
            <p:ph idx="1"/>
          </p:nvPr>
        </p:nvSpPr>
        <p:spPr>
          <a:xfrm>
            <a:off x="457200" y="1600201"/>
            <a:ext cx="8229600" cy="3124200"/>
          </a:xfrm>
        </p:spPr>
        <p:txBody>
          <a:bodyPr/>
          <a:lstStyle/>
          <a:p>
            <a:r>
              <a:rPr lang="en-US" dirty="0" smtClean="0"/>
              <a:t>Electron Microscope- uses a beam of </a:t>
            </a:r>
            <a:r>
              <a:rPr lang="en-US" dirty="0" smtClean="0">
                <a:solidFill>
                  <a:srgbClr val="FF0000"/>
                </a:solidFill>
              </a:rPr>
              <a:t>electrons</a:t>
            </a:r>
            <a:r>
              <a:rPr lang="en-US" dirty="0" smtClean="0"/>
              <a:t> to view extremely small objects like atoms; there are 2 types:</a:t>
            </a:r>
          </a:p>
          <a:p>
            <a:pPr lvl="1"/>
            <a:r>
              <a:rPr lang="en-US" dirty="0" smtClean="0"/>
              <a:t>Scanning- scans the 3D </a:t>
            </a:r>
            <a:r>
              <a:rPr lang="en-US" dirty="0" smtClean="0">
                <a:solidFill>
                  <a:srgbClr val="FF0000"/>
                </a:solidFill>
              </a:rPr>
              <a:t>surface</a:t>
            </a:r>
            <a:r>
              <a:rPr lang="en-US" dirty="0" smtClean="0"/>
              <a:t> of the object</a:t>
            </a:r>
          </a:p>
          <a:p>
            <a:pPr lvl="1"/>
            <a:r>
              <a:rPr lang="en-US" dirty="0" smtClean="0"/>
              <a:t>Transmission- sees </a:t>
            </a:r>
            <a:r>
              <a:rPr lang="en-US" dirty="0" smtClean="0">
                <a:solidFill>
                  <a:srgbClr val="FF0000"/>
                </a:solidFill>
              </a:rPr>
              <a:t>within</a:t>
            </a:r>
            <a:r>
              <a:rPr lang="en-US" dirty="0" smtClean="0"/>
              <a:t> a thin slice of the object</a:t>
            </a:r>
            <a:endParaRPr lang="en-US" dirty="0"/>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4" descr="slide 19"/>
          <p:cNvPicPr>
            <a:picLocks noGrp="1" noChangeAspect="1" noChangeArrowheads="1"/>
          </p:cNvPicPr>
          <p:nvPr>
            <p:ph idx="1"/>
          </p:nvPr>
        </p:nvPicPr>
        <p:blipFill>
          <a:blip r:embed="rId2" cstate="print"/>
          <a:srcRect/>
          <a:stretch>
            <a:fillRect/>
          </a:stretch>
        </p:blipFill>
        <p:spPr bwMode="auto">
          <a:xfrm>
            <a:off x="0" y="0"/>
            <a:ext cx="5257800" cy="3505200"/>
          </a:xfrm>
          <a:prstGeom prst="rect">
            <a:avLst/>
          </a:prstGeom>
          <a:noFill/>
        </p:spPr>
      </p:pic>
      <p:pic>
        <p:nvPicPr>
          <p:cNvPr id="5" name="Picture 2" descr="View Image">
            <a:hlinkClick r:id="rId3"/>
          </p:cNvPr>
          <p:cNvPicPr>
            <a:picLocks noChangeAspect="1" noChangeArrowheads="1"/>
          </p:cNvPicPr>
          <p:nvPr/>
        </p:nvPicPr>
        <p:blipFill>
          <a:blip r:embed="rId4" cstate="print"/>
          <a:srcRect/>
          <a:stretch>
            <a:fillRect/>
          </a:stretch>
        </p:blipFill>
        <p:spPr bwMode="auto">
          <a:xfrm>
            <a:off x="990600" y="3302127"/>
            <a:ext cx="3886200" cy="3555874"/>
          </a:xfrm>
          <a:prstGeom prst="rect">
            <a:avLst/>
          </a:prstGeom>
          <a:noFill/>
        </p:spPr>
      </p:pic>
      <p:pic>
        <p:nvPicPr>
          <p:cNvPr id="17410" name="Picture 2" descr="View Image">
            <a:hlinkClick r:id="rId5"/>
          </p:cNvPr>
          <p:cNvPicPr>
            <a:picLocks noChangeAspect="1" noChangeArrowheads="1"/>
          </p:cNvPicPr>
          <p:nvPr/>
        </p:nvPicPr>
        <p:blipFill>
          <a:blip r:embed="rId6" cstate="print"/>
          <a:srcRect/>
          <a:stretch>
            <a:fillRect/>
          </a:stretch>
        </p:blipFill>
        <p:spPr bwMode="auto">
          <a:xfrm>
            <a:off x="5410200" y="3581400"/>
            <a:ext cx="3733800" cy="3046782"/>
          </a:xfrm>
          <a:prstGeom prst="rect">
            <a:avLst/>
          </a:prstGeom>
          <a:noFill/>
        </p:spPr>
      </p:pic>
      <p:pic>
        <p:nvPicPr>
          <p:cNvPr id="17412" name="Picture 4" descr="View Image">
            <a:hlinkClick r:id="rId7"/>
          </p:cNvPr>
          <p:cNvPicPr>
            <a:picLocks noChangeAspect="1" noChangeArrowheads="1"/>
          </p:cNvPicPr>
          <p:nvPr/>
        </p:nvPicPr>
        <p:blipFill>
          <a:blip r:embed="rId8" cstate="print"/>
          <a:srcRect/>
          <a:stretch>
            <a:fillRect/>
          </a:stretch>
        </p:blipFill>
        <p:spPr bwMode="auto">
          <a:xfrm>
            <a:off x="5257800" y="0"/>
            <a:ext cx="3048000" cy="381000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6000">
                <a:solidFill>
                  <a:schemeClr val="tx1"/>
                </a:solidFill>
                <a:latin typeface="Arial" charset="0"/>
              </a:rPr>
              <a:t>Introduction to the Microscope</a:t>
            </a:r>
          </a:p>
        </p:txBody>
      </p:sp>
      <p:sp>
        <p:nvSpPr>
          <p:cNvPr id="2051" name="Rectangle 3"/>
          <p:cNvSpPr>
            <a:spLocks noGrp="1" noChangeArrowheads="1"/>
          </p:cNvSpPr>
          <p:nvPr>
            <p:ph type="subTitle" idx="1"/>
          </p:nvPr>
        </p:nvSpPr>
        <p:spPr/>
        <p:txBody>
          <a:bodyPr/>
          <a:lstStyle/>
          <a:p>
            <a:pPr marL="1828800" lvl="4" indent="0">
              <a:buFont typeface="Wingdings" pitchFamily="2" charset="2"/>
              <a:buChar char="§"/>
            </a:pPr>
            <a:r>
              <a:rPr lang="en-US" sz="3200">
                <a:latin typeface="Arial" charset="0"/>
              </a:rPr>
              <a:t>Care</a:t>
            </a:r>
          </a:p>
          <a:p>
            <a:pPr marL="1828800" lvl="4" indent="0">
              <a:buFont typeface="Wingdings" pitchFamily="2" charset="2"/>
              <a:buChar char="§"/>
            </a:pPr>
            <a:r>
              <a:rPr lang="en-US" sz="3200">
                <a:latin typeface="Arial" charset="0"/>
              </a:rPr>
              <a:t>Parts</a:t>
            </a:r>
          </a:p>
          <a:p>
            <a:pPr marL="1828800" lvl="4" indent="0">
              <a:buFont typeface="Wingdings" pitchFamily="2" charset="2"/>
              <a:buChar char="§"/>
            </a:pPr>
            <a:r>
              <a:rPr lang="en-US" sz="3200">
                <a:latin typeface="Arial" charset="0"/>
              </a:rPr>
              <a:t>Focusing</a:t>
            </a:r>
          </a:p>
        </p:txBody>
      </p:sp>
      <p:pic>
        <p:nvPicPr>
          <p:cNvPr id="2053" name="Picture 5" descr="microscope-a"/>
          <p:cNvPicPr>
            <a:picLocks noChangeAspect="1" noChangeArrowheads="1" noCrop="1"/>
          </p:cNvPicPr>
          <p:nvPr/>
        </p:nvPicPr>
        <p:blipFill>
          <a:blip r:embed="rId3" cstate="print"/>
          <a:srcRect/>
          <a:stretch>
            <a:fillRect/>
          </a:stretch>
        </p:blipFill>
        <p:spPr bwMode="auto">
          <a:xfrm>
            <a:off x="1524000" y="762000"/>
            <a:ext cx="990600" cy="990600"/>
          </a:xfrm>
          <a:prstGeom prst="rect">
            <a:avLst/>
          </a:prstGeom>
          <a:noFill/>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r>
              <a:rPr lang="en-US">
                <a:latin typeface="Arial" charset="0"/>
              </a:rPr>
              <a:t>Always carry with 2 hands</a:t>
            </a:r>
          </a:p>
          <a:p>
            <a:r>
              <a:rPr lang="en-US">
                <a:latin typeface="Arial" charset="0"/>
              </a:rPr>
              <a:t>Only use lens paper for cleaning</a:t>
            </a:r>
          </a:p>
          <a:p>
            <a:r>
              <a:rPr lang="en-US">
                <a:latin typeface="Arial" charset="0"/>
              </a:rPr>
              <a:t>Do not force knobs</a:t>
            </a:r>
          </a:p>
          <a:p>
            <a:r>
              <a:rPr lang="en-US">
                <a:latin typeface="Arial" charset="0"/>
              </a:rPr>
              <a:t>Always store covered</a:t>
            </a:r>
          </a:p>
          <a:p>
            <a:r>
              <a:rPr lang="en-US">
                <a:latin typeface="Arial" charset="0"/>
              </a:rPr>
              <a:t>Keep objects clear of desk and cords</a:t>
            </a:r>
          </a:p>
        </p:txBody>
      </p:sp>
      <p:pic>
        <p:nvPicPr>
          <p:cNvPr id="3076" name="Picture 4" descr="microscopeboy"/>
          <p:cNvPicPr>
            <a:picLocks noChangeAspect="1" noChangeArrowheads="1"/>
          </p:cNvPicPr>
          <p:nvPr/>
        </p:nvPicPr>
        <p:blipFill>
          <a:blip r:embed="rId4" cstate="print"/>
          <a:srcRect/>
          <a:stretch>
            <a:fillRect/>
          </a:stretch>
        </p:blipFill>
        <p:spPr bwMode="auto">
          <a:xfrm>
            <a:off x="6934200" y="4953000"/>
            <a:ext cx="1485900" cy="1450975"/>
          </a:xfrm>
          <a:prstGeom prst="rect">
            <a:avLst/>
          </a:prstGeom>
          <a:noFill/>
        </p:spPr>
      </p:pic>
      <p:sp>
        <p:nvSpPr>
          <p:cNvPr id="3078" name="WordArt 6"/>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r>
              <a:rPr lang="en-US" sz="3600" kern="10">
                <a:ln w="19050" cmpd="sng">
                  <a:solidFill>
                    <a:srgbClr val="99CCFF"/>
                  </a:solidFill>
                  <a:prstDash val="solid"/>
                  <a:round/>
                  <a:headEnd/>
                  <a:tailEnd/>
                </a:ln>
                <a:solidFill>
                  <a:srgbClr val="0066CC"/>
                </a:solidFill>
                <a:effectLst>
                  <a:outerShdw dist="35921" dir="2700000" algn="ctr" rotWithShape="0">
                    <a:srgbClr val="990000"/>
                  </a:outerShdw>
                </a:effectLst>
                <a:latin typeface="Impact"/>
              </a:rPr>
              <a:t>Microscope Care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078">
                                            <p:txEl>
                                              <p:pRg st="0" end="0"/>
                                            </p:txEl>
                                          </p:spTgt>
                                        </p:tgtEl>
                                        <p:attrNameLst>
                                          <p:attrName>style.visibility</p:attrName>
                                        </p:attrNameLst>
                                      </p:cBhvr>
                                      <p:to>
                                        <p:strVal val="visible"/>
                                      </p:to>
                                    </p:set>
                                    <p:anim calcmode="lin" valueType="num">
                                      <p:cBhvr additive="base">
                                        <p:cTn id="7" dur="500" fill="hold"/>
                                        <p:tgtEl>
                                          <p:spTgt spid="30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wipe(left)">
                                      <p:cBhvr>
                                        <p:cTn id="13" dur="500"/>
                                        <p:tgtEl>
                                          <p:spTgt spid="3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Effect transition="in" filter="wipe(left)">
                                      <p:cBhvr>
                                        <p:cTn id="18" dur="500"/>
                                        <p:tgtEl>
                                          <p:spTgt spid="30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Effect transition="in" filter="wipe(left)">
                                      <p:cBhvr>
                                        <p:cTn id="23" dur="500"/>
                                        <p:tgtEl>
                                          <p:spTgt spid="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wipe(left)">
                                      <p:cBhvr>
                                        <p:cTn id="28" dur="500"/>
                                        <p:tgtEl>
                                          <p:spTgt spid="307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75">
                                            <p:txEl>
                                              <p:pRg st="4" end="4"/>
                                            </p:txEl>
                                          </p:spTgt>
                                        </p:tgtEl>
                                        <p:attrNameLst>
                                          <p:attrName>style.visibility</p:attrName>
                                        </p:attrNameLst>
                                      </p:cBhvr>
                                      <p:to>
                                        <p:strVal val="visible"/>
                                      </p:to>
                                    </p:set>
                                    <p:animEffect transition="in" filter="wipe(left)">
                                      <p:cBhvr>
                                        <p:cTn id="3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7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1" name="Picture 5" descr="MICRO"/>
          <p:cNvPicPr>
            <a:picLocks noChangeAspect="1" noChangeArrowheads="1"/>
          </p:cNvPicPr>
          <p:nvPr/>
        </p:nvPicPr>
        <p:blipFill>
          <a:blip r:embed="rId4" cstate="print"/>
          <a:srcRect/>
          <a:stretch>
            <a:fillRect/>
          </a:stretch>
        </p:blipFill>
        <p:spPr bwMode="auto">
          <a:xfrm>
            <a:off x="3276600" y="1905000"/>
            <a:ext cx="3378200" cy="4343400"/>
          </a:xfrm>
          <a:prstGeom prst="rect">
            <a:avLst/>
          </a:prstGeom>
          <a:noFill/>
        </p:spPr>
      </p:pic>
      <p:sp>
        <p:nvSpPr>
          <p:cNvPr id="4102" name="Text Box 6"/>
          <p:cNvSpPr txBox="1">
            <a:spLocks noChangeArrowheads="1"/>
          </p:cNvSpPr>
          <p:nvPr/>
        </p:nvSpPr>
        <p:spPr bwMode="auto">
          <a:xfrm>
            <a:off x="6629400" y="1803400"/>
            <a:ext cx="1196975" cy="336550"/>
          </a:xfrm>
          <a:prstGeom prst="rect">
            <a:avLst/>
          </a:prstGeom>
          <a:noFill/>
          <a:ln w="9525">
            <a:noFill/>
            <a:miter lim="800000"/>
            <a:headEnd/>
            <a:tailEnd/>
          </a:ln>
          <a:effectLst/>
        </p:spPr>
        <p:txBody>
          <a:bodyPr wrap="none">
            <a:spAutoFit/>
          </a:bodyPr>
          <a:lstStyle/>
          <a:p>
            <a:r>
              <a:rPr lang="en-US" sz="1600">
                <a:solidFill>
                  <a:srgbClr val="FF0000"/>
                </a:solidFill>
                <a:latin typeface="Arial Black" pitchFamily="34" charset="0"/>
              </a:rPr>
              <a:t>Eyepiece</a:t>
            </a:r>
          </a:p>
        </p:txBody>
      </p:sp>
      <p:sp>
        <p:nvSpPr>
          <p:cNvPr id="4103" name="Text Box 7"/>
          <p:cNvSpPr txBox="1">
            <a:spLocks noChangeArrowheads="1"/>
          </p:cNvSpPr>
          <p:nvPr/>
        </p:nvSpPr>
        <p:spPr bwMode="auto">
          <a:xfrm>
            <a:off x="2209800" y="2184400"/>
            <a:ext cx="1346200" cy="336550"/>
          </a:xfrm>
          <a:prstGeom prst="rect">
            <a:avLst/>
          </a:prstGeom>
          <a:noFill/>
          <a:ln w="9525">
            <a:noFill/>
            <a:miter lim="800000"/>
            <a:headEnd/>
            <a:tailEnd/>
          </a:ln>
          <a:effectLst/>
        </p:spPr>
        <p:txBody>
          <a:bodyPr wrap="none">
            <a:spAutoFit/>
          </a:bodyPr>
          <a:lstStyle/>
          <a:p>
            <a:r>
              <a:rPr lang="en-US" sz="1600">
                <a:solidFill>
                  <a:srgbClr val="FF0000"/>
                </a:solidFill>
                <a:latin typeface="Arial Black" pitchFamily="34" charset="0"/>
              </a:rPr>
              <a:t>Body</a:t>
            </a:r>
            <a:r>
              <a:rPr lang="en-US" sz="1400">
                <a:solidFill>
                  <a:srgbClr val="FF0000"/>
                </a:solidFill>
                <a:latin typeface="Arial Black" pitchFamily="34" charset="0"/>
              </a:rPr>
              <a:t> </a:t>
            </a:r>
            <a:r>
              <a:rPr lang="en-US" sz="1600">
                <a:solidFill>
                  <a:srgbClr val="FF0000"/>
                </a:solidFill>
                <a:latin typeface="Arial Black" pitchFamily="34" charset="0"/>
              </a:rPr>
              <a:t>Tube</a:t>
            </a:r>
          </a:p>
        </p:txBody>
      </p:sp>
      <p:sp>
        <p:nvSpPr>
          <p:cNvPr id="4104" name="Text Box 8"/>
          <p:cNvSpPr txBox="1">
            <a:spLocks noChangeArrowheads="1"/>
          </p:cNvSpPr>
          <p:nvPr/>
        </p:nvSpPr>
        <p:spPr bwMode="auto">
          <a:xfrm>
            <a:off x="1143000" y="2895600"/>
            <a:ext cx="2590800"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Revolving</a:t>
            </a:r>
            <a:r>
              <a:rPr lang="en-US" sz="1400">
                <a:solidFill>
                  <a:srgbClr val="FF0000"/>
                </a:solidFill>
                <a:latin typeface="Arial Black" pitchFamily="34" charset="0"/>
              </a:rPr>
              <a:t> </a:t>
            </a:r>
            <a:r>
              <a:rPr lang="en-US" sz="1600">
                <a:solidFill>
                  <a:srgbClr val="FF0000"/>
                </a:solidFill>
                <a:latin typeface="Arial Black" pitchFamily="34" charset="0"/>
              </a:rPr>
              <a:t>Nosepiece</a:t>
            </a:r>
          </a:p>
        </p:txBody>
      </p:sp>
      <p:sp>
        <p:nvSpPr>
          <p:cNvPr id="4105" name="Text Box 9"/>
          <p:cNvSpPr txBox="1">
            <a:spLocks noChangeArrowheads="1"/>
          </p:cNvSpPr>
          <p:nvPr/>
        </p:nvSpPr>
        <p:spPr bwMode="auto">
          <a:xfrm>
            <a:off x="6781800" y="3124200"/>
            <a:ext cx="701675"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Arm</a:t>
            </a:r>
          </a:p>
        </p:txBody>
      </p:sp>
      <p:sp>
        <p:nvSpPr>
          <p:cNvPr id="4106" name="Text Box 10"/>
          <p:cNvSpPr txBox="1">
            <a:spLocks noChangeArrowheads="1"/>
          </p:cNvSpPr>
          <p:nvPr/>
        </p:nvSpPr>
        <p:spPr bwMode="auto">
          <a:xfrm>
            <a:off x="1447800" y="3352800"/>
            <a:ext cx="1865313"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Objective</a:t>
            </a:r>
            <a:r>
              <a:rPr lang="en-US" sz="1400">
                <a:solidFill>
                  <a:srgbClr val="FF0000"/>
                </a:solidFill>
                <a:latin typeface="Arial Black" pitchFamily="34" charset="0"/>
              </a:rPr>
              <a:t> </a:t>
            </a:r>
            <a:r>
              <a:rPr lang="en-US" sz="1600">
                <a:solidFill>
                  <a:srgbClr val="FF0000"/>
                </a:solidFill>
                <a:latin typeface="Arial Black" pitchFamily="34" charset="0"/>
              </a:rPr>
              <a:t>Lens</a:t>
            </a:r>
          </a:p>
        </p:txBody>
      </p:sp>
      <p:sp>
        <p:nvSpPr>
          <p:cNvPr id="4108" name="Rectangle 12"/>
          <p:cNvSpPr>
            <a:spLocks noChangeArrowheads="1"/>
          </p:cNvSpPr>
          <p:nvPr/>
        </p:nvSpPr>
        <p:spPr bwMode="auto">
          <a:xfrm>
            <a:off x="6781800" y="3860800"/>
            <a:ext cx="825500" cy="336550"/>
          </a:xfrm>
          <a:prstGeom prst="rect">
            <a:avLst/>
          </a:prstGeom>
          <a:noFill/>
          <a:ln w="9525">
            <a:noFill/>
            <a:miter lim="800000"/>
            <a:headEnd/>
            <a:tailEnd/>
          </a:ln>
          <a:effectLst/>
        </p:spPr>
        <p:txBody>
          <a:bodyPr wrap="none">
            <a:spAutoFit/>
          </a:bodyPr>
          <a:lstStyle/>
          <a:p>
            <a:r>
              <a:rPr lang="en-US" sz="1600">
                <a:solidFill>
                  <a:srgbClr val="FF0000"/>
                </a:solidFill>
                <a:latin typeface="Arial Black" pitchFamily="34" charset="0"/>
              </a:rPr>
              <a:t>Stage</a:t>
            </a:r>
          </a:p>
        </p:txBody>
      </p:sp>
      <p:sp>
        <p:nvSpPr>
          <p:cNvPr id="4109" name="Text Box 13"/>
          <p:cNvSpPr txBox="1">
            <a:spLocks noChangeArrowheads="1"/>
          </p:cNvSpPr>
          <p:nvPr/>
        </p:nvSpPr>
        <p:spPr bwMode="auto">
          <a:xfrm>
            <a:off x="1828800" y="4038600"/>
            <a:ext cx="1438275"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Stage</a:t>
            </a:r>
            <a:r>
              <a:rPr lang="en-US" sz="1400">
                <a:solidFill>
                  <a:srgbClr val="FF0000"/>
                </a:solidFill>
                <a:latin typeface="Arial Black" pitchFamily="34" charset="0"/>
              </a:rPr>
              <a:t> </a:t>
            </a:r>
            <a:r>
              <a:rPr lang="en-US" sz="1600">
                <a:solidFill>
                  <a:srgbClr val="FF0000"/>
                </a:solidFill>
                <a:latin typeface="Arial Black" pitchFamily="34" charset="0"/>
              </a:rPr>
              <a:t>Clips</a:t>
            </a:r>
          </a:p>
        </p:txBody>
      </p:sp>
      <p:sp>
        <p:nvSpPr>
          <p:cNvPr id="4110" name="Text Box 14"/>
          <p:cNvSpPr txBox="1">
            <a:spLocks noChangeArrowheads="1"/>
          </p:cNvSpPr>
          <p:nvPr/>
        </p:nvSpPr>
        <p:spPr bwMode="auto">
          <a:xfrm>
            <a:off x="6705600" y="4267200"/>
            <a:ext cx="1905000"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Coarse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4111" name="Text Box 15"/>
          <p:cNvSpPr txBox="1">
            <a:spLocks noChangeArrowheads="1"/>
          </p:cNvSpPr>
          <p:nvPr/>
        </p:nvSpPr>
        <p:spPr bwMode="auto">
          <a:xfrm>
            <a:off x="6705600" y="4622800"/>
            <a:ext cx="1379538" cy="336550"/>
          </a:xfrm>
          <a:prstGeom prst="rect">
            <a:avLst/>
          </a:prstGeom>
          <a:noFill/>
          <a:ln w="9525">
            <a:noFill/>
            <a:miter lim="800000"/>
            <a:headEnd/>
            <a:tailEnd/>
          </a:ln>
          <a:effectLst/>
        </p:spPr>
        <p:txBody>
          <a:bodyPr wrap="none">
            <a:spAutoFit/>
          </a:bodyPr>
          <a:lstStyle/>
          <a:p>
            <a:r>
              <a:rPr lang="en-US" sz="1600">
                <a:solidFill>
                  <a:srgbClr val="FF0000"/>
                </a:solidFill>
                <a:latin typeface="Arial Black" pitchFamily="34" charset="0"/>
              </a:rPr>
              <a:t>Fine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4112" name="Text Box 16"/>
          <p:cNvSpPr txBox="1">
            <a:spLocks noChangeArrowheads="1"/>
          </p:cNvSpPr>
          <p:nvPr/>
        </p:nvSpPr>
        <p:spPr bwMode="auto">
          <a:xfrm>
            <a:off x="6629400" y="5334000"/>
            <a:ext cx="820738"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Base</a:t>
            </a:r>
          </a:p>
        </p:txBody>
      </p:sp>
      <p:sp>
        <p:nvSpPr>
          <p:cNvPr id="4113" name="Text Box 17"/>
          <p:cNvSpPr txBox="1">
            <a:spLocks noChangeArrowheads="1"/>
          </p:cNvSpPr>
          <p:nvPr/>
        </p:nvSpPr>
        <p:spPr bwMode="auto">
          <a:xfrm>
            <a:off x="1828800" y="4495800"/>
            <a:ext cx="1462088"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Diaphragm</a:t>
            </a:r>
          </a:p>
        </p:txBody>
      </p:sp>
      <p:sp>
        <p:nvSpPr>
          <p:cNvPr id="4114" name="Text Box 18"/>
          <p:cNvSpPr txBox="1">
            <a:spLocks noChangeArrowheads="1"/>
          </p:cNvSpPr>
          <p:nvPr/>
        </p:nvSpPr>
        <p:spPr bwMode="auto">
          <a:xfrm>
            <a:off x="2590800" y="4876800"/>
            <a:ext cx="908050" cy="336550"/>
          </a:xfrm>
          <a:prstGeom prst="rect">
            <a:avLst/>
          </a:prstGeom>
          <a:noFill/>
          <a:ln w="9525">
            <a:noFill/>
            <a:miter lim="800000"/>
            <a:headEnd/>
            <a:tailEnd/>
          </a:ln>
          <a:effectLst/>
        </p:spPr>
        <p:txBody>
          <a:bodyPr>
            <a:spAutoFit/>
          </a:bodyPr>
          <a:lstStyle/>
          <a:p>
            <a:r>
              <a:rPr lang="en-US" sz="1600">
                <a:solidFill>
                  <a:srgbClr val="FF0000"/>
                </a:solidFill>
                <a:latin typeface="Arial Black" pitchFamily="34" charset="0"/>
              </a:rPr>
              <a:t>Light</a:t>
            </a:r>
          </a:p>
        </p:txBody>
      </p:sp>
      <p:sp>
        <p:nvSpPr>
          <p:cNvPr id="4116" name="WordArt 20"/>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r>
              <a:rPr lang="en-US" sz="3600" kern="10">
                <a:ln w="19050" cmpd="sng">
                  <a:solidFill>
                    <a:srgbClr val="99CCFF"/>
                  </a:solidFill>
                  <a:prstDash val="solid"/>
                  <a:round/>
                  <a:headEnd/>
                  <a:tailEnd/>
                </a:ln>
                <a:solidFill>
                  <a:srgbClr val="0066CC"/>
                </a:solidFill>
                <a:effectLst>
                  <a:outerShdw dist="35921" dir="2700000" algn="ctr" rotWithShape="0">
                    <a:srgbClr val="990000"/>
                  </a:outerShdw>
                </a:effectLst>
                <a:latin typeface="Impact"/>
              </a:rPr>
              <a:t>Microscope Parts</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116">
                                            <p:txEl>
                                              <p:pRg st="0" end="0"/>
                                            </p:txEl>
                                          </p:spTgt>
                                        </p:tgtEl>
                                        <p:attrNameLst>
                                          <p:attrName>style.visibility</p:attrName>
                                        </p:attrNameLst>
                                      </p:cBhvr>
                                      <p:to>
                                        <p:strVal val="visible"/>
                                      </p:to>
                                    </p:set>
                                    <p:anim calcmode="lin" valueType="num">
                                      <p:cBhvr additive="base">
                                        <p:cTn id="7" dur="500" fill="hold"/>
                                        <p:tgtEl>
                                          <p:spTgt spid="41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1+#ppt_w/2"/>
                                          </p:val>
                                        </p:tav>
                                        <p:tav tm="100000">
                                          <p:val>
                                            <p:strVal val="#ppt_x"/>
                                          </p:val>
                                        </p:tav>
                                      </p:tavLst>
                                    </p:anim>
                                    <p:anim calcmode="lin" valueType="num">
                                      <p:cBhvr additive="base">
                                        <p:cTn id="14"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3">
                                            <p:txEl>
                                              <p:pRg st="0" end="0"/>
                                            </p:txEl>
                                          </p:spTgt>
                                        </p:tgtEl>
                                        <p:attrNameLst>
                                          <p:attrName>style.visibility</p:attrName>
                                        </p:attrNameLst>
                                      </p:cBhvr>
                                      <p:to>
                                        <p:strVal val="visible"/>
                                      </p:to>
                                    </p:set>
                                    <p:anim calcmode="lin" valueType="num">
                                      <p:cBhvr additive="base">
                                        <p:cTn id="19"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4">
                                            <p:txEl>
                                              <p:pRg st="0" end="0"/>
                                            </p:txEl>
                                          </p:spTgt>
                                        </p:tgtEl>
                                        <p:attrNameLst>
                                          <p:attrName>style.visibility</p:attrName>
                                        </p:attrNameLst>
                                      </p:cBhvr>
                                      <p:to>
                                        <p:strVal val="visible"/>
                                      </p:to>
                                    </p:set>
                                    <p:anim calcmode="lin" valueType="num">
                                      <p:cBhvr additive="base">
                                        <p:cTn id="25" dur="500" fill="hold"/>
                                        <p:tgtEl>
                                          <p:spTgt spid="410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6">
                                            <p:txEl>
                                              <p:pRg st="0" end="0"/>
                                            </p:txEl>
                                          </p:spTgt>
                                        </p:tgtEl>
                                        <p:attrNameLst>
                                          <p:attrName>style.visibility</p:attrName>
                                        </p:attrNameLst>
                                      </p:cBhvr>
                                      <p:to>
                                        <p:strVal val="visible"/>
                                      </p:to>
                                    </p:set>
                                    <p:anim calcmode="lin" valueType="num">
                                      <p:cBhvr additive="base">
                                        <p:cTn id="31"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 calcmode="lin" valueType="num">
                                      <p:cBhvr additive="base">
                                        <p:cTn id="37" dur="500" fill="hold"/>
                                        <p:tgtEl>
                                          <p:spTgt spid="4105"/>
                                        </p:tgtEl>
                                        <p:attrNameLst>
                                          <p:attrName>ppt_x</p:attrName>
                                        </p:attrNameLst>
                                      </p:cBhvr>
                                      <p:tavLst>
                                        <p:tav tm="0">
                                          <p:val>
                                            <p:strVal val="1+#ppt_w/2"/>
                                          </p:val>
                                        </p:tav>
                                        <p:tav tm="100000">
                                          <p:val>
                                            <p:strVal val="#ppt_x"/>
                                          </p:val>
                                        </p:tav>
                                      </p:tavLst>
                                    </p:anim>
                                    <p:anim calcmode="lin" valueType="num">
                                      <p:cBhvr additive="base">
                                        <p:cTn id="38" dur="500" fill="hold"/>
                                        <p:tgtEl>
                                          <p:spTgt spid="41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108"/>
                                        </p:tgtEl>
                                        <p:attrNameLst>
                                          <p:attrName>style.visibility</p:attrName>
                                        </p:attrNameLst>
                                      </p:cBhvr>
                                      <p:to>
                                        <p:strVal val="visible"/>
                                      </p:to>
                                    </p:set>
                                    <p:anim calcmode="lin" valueType="num">
                                      <p:cBhvr additive="base">
                                        <p:cTn id="43" dur="500" fill="hold"/>
                                        <p:tgtEl>
                                          <p:spTgt spid="4108"/>
                                        </p:tgtEl>
                                        <p:attrNameLst>
                                          <p:attrName>ppt_x</p:attrName>
                                        </p:attrNameLst>
                                      </p:cBhvr>
                                      <p:tavLst>
                                        <p:tav tm="0">
                                          <p:val>
                                            <p:strVal val="1+#ppt_w/2"/>
                                          </p:val>
                                        </p:tav>
                                        <p:tav tm="100000">
                                          <p:val>
                                            <p:strVal val="#ppt_x"/>
                                          </p:val>
                                        </p:tav>
                                      </p:tavLst>
                                    </p:anim>
                                    <p:anim calcmode="lin" valueType="num">
                                      <p:cBhvr additive="base">
                                        <p:cTn id="44" dur="500" fill="hold"/>
                                        <p:tgtEl>
                                          <p:spTgt spid="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09">
                                            <p:txEl>
                                              <p:pRg st="0" end="0"/>
                                            </p:txEl>
                                          </p:spTgt>
                                        </p:tgtEl>
                                        <p:attrNameLst>
                                          <p:attrName>style.visibility</p:attrName>
                                        </p:attrNameLst>
                                      </p:cBhvr>
                                      <p:to>
                                        <p:strVal val="visible"/>
                                      </p:to>
                                    </p:set>
                                    <p:anim calcmode="lin" valueType="num">
                                      <p:cBhvr additive="base">
                                        <p:cTn id="49" dur="500" fill="hold"/>
                                        <p:tgtEl>
                                          <p:spTgt spid="410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110"/>
                                        </p:tgtEl>
                                        <p:attrNameLst>
                                          <p:attrName>style.visibility</p:attrName>
                                        </p:attrNameLst>
                                      </p:cBhvr>
                                      <p:to>
                                        <p:strVal val="visible"/>
                                      </p:to>
                                    </p:set>
                                    <p:anim calcmode="lin" valueType="num">
                                      <p:cBhvr additive="base">
                                        <p:cTn id="55" dur="500" fill="hold"/>
                                        <p:tgtEl>
                                          <p:spTgt spid="4110"/>
                                        </p:tgtEl>
                                        <p:attrNameLst>
                                          <p:attrName>ppt_x</p:attrName>
                                        </p:attrNameLst>
                                      </p:cBhvr>
                                      <p:tavLst>
                                        <p:tav tm="0">
                                          <p:val>
                                            <p:strVal val="1+#ppt_w/2"/>
                                          </p:val>
                                        </p:tav>
                                        <p:tav tm="100000">
                                          <p:val>
                                            <p:strVal val="#ppt_x"/>
                                          </p:val>
                                        </p:tav>
                                      </p:tavLst>
                                    </p:anim>
                                    <p:anim calcmode="lin" valueType="num">
                                      <p:cBhvr additive="base">
                                        <p:cTn id="56" dur="500" fill="hold"/>
                                        <p:tgtEl>
                                          <p:spTgt spid="4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11"/>
                                        </p:tgtEl>
                                        <p:attrNameLst>
                                          <p:attrName>style.visibility</p:attrName>
                                        </p:attrNameLst>
                                      </p:cBhvr>
                                      <p:to>
                                        <p:strVal val="visible"/>
                                      </p:to>
                                    </p:set>
                                    <p:anim calcmode="lin" valueType="num">
                                      <p:cBhvr additive="base">
                                        <p:cTn id="61" dur="500" fill="hold"/>
                                        <p:tgtEl>
                                          <p:spTgt spid="4111"/>
                                        </p:tgtEl>
                                        <p:attrNameLst>
                                          <p:attrName>ppt_x</p:attrName>
                                        </p:attrNameLst>
                                      </p:cBhvr>
                                      <p:tavLst>
                                        <p:tav tm="0">
                                          <p:val>
                                            <p:strVal val="1+#ppt_w/2"/>
                                          </p:val>
                                        </p:tav>
                                        <p:tav tm="100000">
                                          <p:val>
                                            <p:strVal val="#ppt_x"/>
                                          </p:val>
                                        </p:tav>
                                      </p:tavLst>
                                    </p:anim>
                                    <p:anim calcmode="lin" valueType="num">
                                      <p:cBhvr additive="base">
                                        <p:cTn id="62" dur="500" fill="hold"/>
                                        <p:tgtEl>
                                          <p:spTgt spid="4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112"/>
                                        </p:tgtEl>
                                        <p:attrNameLst>
                                          <p:attrName>style.visibility</p:attrName>
                                        </p:attrNameLst>
                                      </p:cBhvr>
                                      <p:to>
                                        <p:strVal val="visible"/>
                                      </p:to>
                                    </p:set>
                                    <p:anim calcmode="lin" valueType="num">
                                      <p:cBhvr additive="base">
                                        <p:cTn id="67" dur="500" fill="hold"/>
                                        <p:tgtEl>
                                          <p:spTgt spid="4112"/>
                                        </p:tgtEl>
                                        <p:attrNameLst>
                                          <p:attrName>ppt_x</p:attrName>
                                        </p:attrNameLst>
                                      </p:cBhvr>
                                      <p:tavLst>
                                        <p:tav tm="0">
                                          <p:val>
                                            <p:strVal val="1+#ppt_w/2"/>
                                          </p:val>
                                        </p:tav>
                                        <p:tav tm="100000">
                                          <p:val>
                                            <p:strVal val="#ppt_x"/>
                                          </p:val>
                                        </p:tav>
                                      </p:tavLst>
                                    </p:anim>
                                    <p:anim calcmode="lin" valueType="num">
                                      <p:cBhvr additive="base">
                                        <p:cTn id="68" dur="500" fill="hold"/>
                                        <p:tgtEl>
                                          <p:spTgt spid="41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13">
                                            <p:txEl>
                                              <p:pRg st="0" end="0"/>
                                            </p:txEl>
                                          </p:spTgt>
                                        </p:tgtEl>
                                        <p:attrNameLst>
                                          <p:attrName>style.visibility</p:attrName>
                                        </p:attrNameLst>
                                      </p:cBhvr>
                                      <p:to>
                                        <p:strVal val="visible"/>
                                      </p:to>
                                    </p:set>
                                    <p:anim calcmode="lin" valueType="num">
                                      <p:cBhvr additive="base">
                                        <p:cTn id="73" dur="500" fill="hold"/>
                                        <p:tgtEl>
                                          <p:spTgt spid="4113">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1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114">
                                            <p:txEl>
                                              <p:pRg st="0" end="0"/>
                                            </p:txEl>
                                          </p:spTgt>
                                        </p:tgtEl>
                                        <p:attrNameLst>
                                          <p:attrName>style.visibility</p:attrName>
                                        </p:attrNameLst>
                                      </p:cBhvr>
                                      <p:to>
                                        <p:strVal val="visible"/>
                                      </p:to>
                                    </p:set>
                                    <p:anim calcmode="lin" valueType="num">
                                      <p:cBhvr additive="base">
                                        <p:cTn id="79" dur="500" fill="hold"/>
                                        <p:tgtEl>
                                          <p:spTgt spid="4114">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1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build="p" autoUpdateAnimBg="0"/>
      <p:bldP spid="4104" grpId="0" build="p" autoUpdateAnimBg="0"/>
      <p:bldP spid="4105" grpId="0" autoUpdateAnimBg="0"/>
      <p:bldP spid="4106" grpId="0" build="p" autoUpdateAnimBg="0"/>
      <p:bldP spid="4108" grpId="0" autoUpdateAnimBg="0"/>
      <p:bldP spid="4109" grpId="0" build="p" autoUpdateAnimBg="0"/>
      <p:bldP spid="4110" grpId="0" autoUpdateAnimBg="0"/>
      <p:bldP spid="4111" grpId="0" autoUpdateAnimBg="0"/>
      <p:bldP spid="4112" grpId="0" autoUpdateAnimBg="0"/>
      <p:bldP spid="4113" grpId="0" build="p" autoUpdateAnimBg="0"/>
      <p:bldP spid="4114" grpId="0" build="p" autoUpdateAnimBg="0"/>
      <p:bldP spid="4116"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3974</TotalTime>
  <Words>526</Words>
  <Application>Microsoft Office PowerPoint</Application>
  <PresentationFormat>On-screen Show (4:3)</PresentationFormat>
  <Paragraphs>76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Class Opener…</vt:lpstr>
      <vt:lpstr>Microscopes</vt:lpstr>
      <vt:lpstr>Types of Microscopes</vt:lpstr>
      <vt:lpstr>Types of Microscopes</vt:lpstr>
      <vt:lpstr>Types of Microscopes</vt:lpstr>
      <vt:lpstr>Slide 6</vt:lpstr>
      <vt:lpstr>Introduction to the Microscope</vt:lpstr>
      <vt:lpstr>Slide 8</vt:lpstr>
      <vt:lpstr>Slide 9</vt:lpstr>
      <vt:lpstr>Slide 10</vt:lpstr>
      <vt:lpstr>Slide 11</vt:lpstr>
      <vt:lpstr>For each observation</vt:lpstr>
      <vt:lpstr>Magnification</vt:lpstr>
      <vt:lpstr>Drawing Specimens</vt:lpstr>
      <vt:lpstr>Example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Microscope</dc:title>
  <dc:creator>GCHS District #9</dc:creator>
  <cp:lastModifiedBy>lharris5</cp:lastModifiedBy>
  <cp:revision>48</cp:revision>
  <dcterms:created xsi:type="dcterms:W3CDTF">2001-07-14T21:52:14Z</dcterms:created>
  <dcterms:modified xsi:type="dcterms:W3CDTF">2014-02-10T14:16:01Z</dcterms:modified>
</cp:coreProperties>
</file>