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8F35F7-9E08-4EC1-8BAD-C3CBAC06ABC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F25478-656D-489F-AACC-CCDA7E116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F35F7-9E08-4EC1-8BAD-C3CBAC06ABC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25478-656D-489F-AACC-CCDA7E116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F35F7-9E08-4EC1-8BAD-C3CBAC06ABC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25478-656D-489F-AACC-CCDA7E116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F35F7-9E08-4EC1-8BAD-C3CBAC06ABC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25478-656D-489F-AACC-CCDA7E116C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F35F7-9E08-4EC1-8BAD-C3CBAC06ABC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25478-656D-489F-AACC-CCDA7E116C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F35F7-9E08-4EC1-8BAD-C3CBAC06ABC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25478-656D-489F-AACC-CCDA7E116C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F35F7-9E08-4EC1-8BAD-C3CBAC06ABC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25478-656D-489F-AACC-CCDA7E116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F35F7-9E08-4EC1-8BAD-C3CBAC06ABC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25478-656D-489F-AACC-CCDA7E116C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F35F7-9E08-4EC1-8BAD-C3CBAC06ABC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25478-656D-489F-AACC-CCDA7E116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8F35F7-9E08-4EC1-8BAD-C3CBAC06ABC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25478-656D-489F-AACC-CCDA7E116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8F35F7-9E08-4EC1-8BAD-C3CBAC06ABC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F25478-656D-489F-AACC-CCDA7E116C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8F35F7-9E08-4EC1-8BAD-C3CBAC06ABC4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0F25478-656D-489F-AACC-CCDA7E116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hoosemyplate.gov/foodgroups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hoosemyplate.gov/foodgroups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hoosemyplate.gov/foodgroups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hoosemyplate.gov/foodgroups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1-09-BulkFee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1438" y="960120"/>
            <a:ext cx="9215438" cy="58978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"/>
            <a:ext cx="7772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Nutrition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419600" cy="4525963"/>
          </a:xfrm>
        </p:spPr>
        <p:txBody>
          <a:bodyPr/>
          <a:lstStyle/>
          <a:p>
            <a:r>
              <a:rPr lang="en-US" dirty="0" smtClean="0"/>
              <a:t>Meals that are balanced between food groups</a:t>
            </a:r>
          </a:p>
          <a:p>
            <a:r>
              <a:rPr lang="en-US" dirty="0" smtClean="0"/>
              <a:t>Daily calorie intake of 2,000-2,500</a:t>
            </a:r>
          </a:p>
          <a:p>
            <a:r>
              <a:rPr lang="en-US" dirty="0" smtClean="0"/>
              <a:t>Water intake to prevent dehydration and replaced water lost by normal daily activities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a healthy diet look like?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286000"/>
            <a:ext cx="3552317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89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yPlate-green300x27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1034" y="1632878"/>
            <a:ext cx="4187396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5486400" cy="5867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All organisms need certain materials for proper functioning</a:t>
            </a:r>
          </a:p>
          <a:p>
            <a:r>
              <a:rPr lang="en-US" sz="4000" dirty="0" smtClean="0"/>
              <a:t>These nutrients are obtained by eating from the 5 basic food groups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Nutrients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yPlate-green300x27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3544" y="4175810"/>
            <a:ext cx="2971800" cy="270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4000" dirty="0" smtClean="0"/>
              <a:t>Are needed for </a:t>
            </a:r>
            <a:r>
              <a:rPr lang="en-US" sz="4000" b="1" dirty="0" smtClean="0">
                <a:solidFill>
                  <a:srgbClr val="FF0000"/>
                </a:solidFill>
              </a:rPr>
              <a:t>energy</a:t>
            </a:r>
          </a:p>
          <a:p>
            <a:pPr>
              <a:spcAft>
                <a:spcPts val="1200"/>
              </a:spcAft>
            </a:pPr>
            <a:r>
              <a:rPr lang="en-US" sz="4000" dirty="0" smtClean="0"/>
              <a:t>Examples include: </a:t>
            </a:r>
            <a:r>
              <a:rPr lang="en-US" sz="4000" b="1" dirty="0" smtClean="0">
                <a:solidFill>
                  <a:srgbClr val="FF0000"/>
                </a:solidFill>
              </a:rPr>
              <a:t>sugar, starch, fiber</a:t>
            </a:r>
          </a:p>
          <a:p>
            <a:pPr algn="ctr">
              <a:spcAft>
                <a:spcPts val="1200"/>
              </a:spcAft>
              <a:buNone/>
            </a:pPr>
            <a:r>
              <a:rPr lang="en-US" sz="4000" b="1" dirty="0" smtClean="0"/>
              <a:t>In which food group(s) will you find carbohydrates?</a:t>
            </a:r>
          </a:p>
          <a:p>
            <a:pPr algn="r">
              <a:buNone/>
            </a:pPr>
            <a:r>
              <a:rPr lang="en-US" sz="4000" dirty="0" smtClean="0"/>
              <a:t>fruits, vegetables, grains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yPlate-green300x27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15375"/>
            <a:ext cx="3124200" cy="2842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4000" dirty="0" smtClean="0"/>
              <a:t>Are needed for </a:t>
            </a:r>
            <a:r>
              <a:rPr lang="en-US" sz="4000" b="1" dirty="0" smtClean="0">
                <a:solidFill>
                  <a:srgbClr val="FF0000"/>
                </a:solidFill>
              </a:rPr>
              <a:t>cushioning, insulation, cell membranes, long-term energy</a:t>
            </a:r>
          </a:p>
          <a:p>
            <a:pPr>
              <a:spcAft>
                <a:spcPts val="600"/>
              </a:spcAft>
            </a:pPr>
            <a:r>
              <a:rPr lang="en-US" sz="4000" smtClean="0"/>
              <a:t>Examples include: </a:t>
            </a:r>
            <a:r>
              <a:rPr lang="en-US" sz="4000" b="1" dirty="0" smtClean="0">
                <a:solidFill>
                  <a:srgbClr val="FF0000"/>
                </a:solidFill>
              </a:rPr>
              <a:t>lard, oils, phospholipids</a:t>
            </a:r>
          </a:p>
          <a:p>
            <a:pPr algn="r">
              <a:spcAft>
                <a:spcPts val="1200"/>
              </a:spcAft>
              <a:buNone/>
            </a:pPr>
            <a:r>
              <a:rPr lang="en-US" sz="4000" b="1" dirty="0" smtClean="0"/>
              <a:t>				In which food group(s) will you find fats?</a:t>
            </a:r>
          </a:p>
          <a:p>
            <a:pPr algn="r">
              <a:buNone/>
            </a:pPr>
            <a:r>
              <a:rPr lang="en-US" sz="4000" dirty="0" smtClean="0"/>
              <a:t>dairy, protein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Fats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yPlate-green300x27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512" y="4103917"/>
            <a:ext cx="3098672" cy="281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4000" dirty="0" smtClean="0"/>
              <a:t>Are needed for </a:t>
            </a:r>
            <a:r>
              <a:rPr lang="en-US" sz="4000" b="1" dirty="0" smtClean="0">
                <a:solidFill>
                  <a:srgbClr val="FF0000"/>
                </a:solidFill>
              </a:rPr>
              <a:t>metabolism, immunity, structure, cell transport</a:t>
            </a:r>
          </a:p>
          <a:p>
            <a:pPr>
              <a:spcAft>
                <a:spcPts val="1200"/>
              </a:spcAft>
            </a:pPr>
            <a:r>
              <a:rPr lang="en-US" sz="4000" dirty="0" smtClean="0"/>
              <a:t>Examples include: </a:t>
            </a:r>
            <a:r>
              <a:rPr lang="en-US" sz="4000" b="1" dirty="0" smtClean="0">
                <a:solidFill>
                  <a:srgbClr val="FF0000"/>
                </a:solidFill>
              </a:rPr>
              <a:t>enzymes, antibodies, muscles, hemoglobin</a:t>
            </a:r>
          </a:p>
          <a:p>
            <a:pPr algn="r">
              <a:buNone/>
            </a:pPr>
            <a:r>
              <a:rPr lang="en-US" sz="4000" b="1" dirty="0" smtClean="0"/>
              <a:t>				Proteins are have their own food group.</a:t>
            </a:r>
          </a:p>
          <a:p>
            <a:pPr>
              <a:buNone/>
            </a:pPr>
            <a:endParaRPr lang="en-US" sz="4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4000" dirty="0" smtClean="0"/>
              <a:t>Are </a:t>
            </a:r>
            <a:r>
              <a:rPr lang="en-US" sz="4000" b="1" dirty="0" smtClean="0"/>
              <a:t>inorganic</a:t>
            </a:r>
            <a:r>
              <a:rPr lang="en-US" sz="4000" dirty="0" smtClean="0"/>
              <a:t> substances</a:t>
            </a:r>
          </a:p>
          <a:p>
            <a:pPr lvl="1">
              <a:spcAft>
                <a:spcPts val="1200"/>
              </a:spcAft>
            </a:pPr>
            <a:r>
              <a:rPr lang="en-US" sz="4000" b="1" dirty="0" smtClean="0"/>
              <a:t>Calcium</a:t>
            </a:r>
            <a:r>
              <a:rPr lang="en-US" sz="4000" dirty="0" smtClean="0"/>
              <a:t> – </a:t>
            </a:r>
            <a:r>
              <a:rPr lang="en-US" sz="4000" b="1" dirty="0" smtClean="0">
                <a:solidFill>
                  <a:srgbClr val="FF0000"/>
                </a:solidFill>
              </a:rPr>
              <a:t>bone/tooth formation, 		nerve &amp; muscle function</a:t>
            </a:r>
          </a:p>
          <a:p>
            <a:pPr lvl="1">
              <a:spcAft>
                <a:spcPts val="1200"/>
              </a:spcAft>
            </a:pPr>
            <a:r>
              <a:rPr lang="en-US" sz="4000" b="1" dirty="0" smtClean="0"/>
              <a:t>Potassium</a:t>
            </a:r>
            <a:r>
              <a:rPr lang="en-US" sz="4000" dirty="0" smtClean="0"/>
              <a:t> – </a:t>
            </a:r>
            <a:r>
              <a:rPr lang="en-US" sz="4000" b="1" dirty="0" smtClean="0">
                <a:solidFill>
                  <a:srgbClr val="FF0000"/>
                </a:solidFill>
              </a:rPr>
              <a:t>pH and water 				balance, nerve function</a:t>
            </a:r>
          </a:p>
          <a:p>
            <a:pPr lvl="1">
              <a:spcAft>
                <a:spcPts val="1200"/>
              </a:spcAft>
            </a:pPr>
            <a:r>
              <a:rPr lang="en-US" sz="4000" b="1" dirty="0" smtClean="0"/>
              <a:t>Iron</a:t>
            </a:r>
            <a:r>
              <a:rPr lang="en-US" sz="4000" dirty="0" smtClean="0"/>
              <a:t> – </a:t>
            </a:r>
            <a:r>
              <a:rPr lang="en-US" sz="4000" b="1" dirty="0" smtClean="0">
                <a:solidFill>
                  <a:srgbClr val="FF0000"/>
                </a:solidFill>
              </a:rPr>
              <a:t>component of hemoglobin</a:t>
            </a:r>
          </a:p>
          <a:p>
            <a:pPr lvl="1">
              <a:spcAft>
                <a:spcPts val="1200"/>
              </a:spcAft>
            </a:pPr>
            <a:r>
              <a:rPr lang="en-US" sz="4000" b="1" dirty="0" smtClean="0"/>
              <a:t>Sodium</a:t>
            </a:r>
            <a:r>
              <a:rPr lang="en-US" sz="4000" dirty="0" smtClean="0"/>
              <a:t> - </a:t>
            </a:r>
            <a:r>
              <a:rPr lang="en-US" sz="4000" b="1" dirty="0" smtClean="0">
                <a:solidFill>
                  <a:srgbClr val="FF0000"/>
                </a:solidFill>
              </a:rPr>
              <a:t>pH and water balance, 			nerve function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Minerals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4000" dirty="0" smtClean="0"/>
              <a:t>Are </a:t>
            </a:r>
            <a:r>
              <a:rPr lang="en-US" sz="4000" b="1" dirty="0" smtClean="0"/>
              <a:t>organic</a:t>
            </a:r>
            <a:r>
              <a:rPr lang="en-US" sz="4000" dirty="0" smtClean="0"/>
              <a:t> substances required in small amounts</a:t>
            </a:r>
          </a:p>
          <a:p>
            <a:pPr lvl="1">
              <a:spcAft>
                <a:spcPts val="1200"/>
              </a:spcAft>
            </a:pPr>
            <a:r>
              <a:rPr lang="en-US" sz="4000" b="1" dirty="0" smtClean="0"/>
              <a:t>Vitamin D – </a:t>
            </a:r>
            <a:r>
              <a:rPr lang="en-US" sz="4000" b="1" dirty="0" smtClean="0">
                <a:solidFill>
                  <a:srgbClr val="FF0000"/>
                </a:solidFill>
              </a:rPr>
              <a:t>promotes bone growth, aids in absorption of Ca and P</a:t>
            </a:r>
            <a:r>
              <a:rPr lang="en-US" sz="4000" dirty="0" smtClean="0"/>
              <a:t>; can be made by skin</a:t>
            </a:r>
          </a:p>
          <a:p>
            <a:pPr lvl="1">
              <a:spcAft>
                <a:spcPts val="1200"/>
              </a:spcAft>
            </a:pPr>
            <a:r>
              <a:rPr lang="en-US" sz="4000" b="1" dirty="0" smtClean="0"/>
              <a:t>Folic acid – </a:t>
            </a:r>
            <a:r>
              <a:rPr lang="en-US" sz="4000" b="1" dirty="0" smtClean="0">
                <a:solidFill>
                  <a:srgbClr val="FF0000"/>
                </a:solidFill>
              </a:rPr>
              <a:t>involved in nucleic acid and amino acid metabolism</a:t>
            </a:r>
            <a:r>
              <a:rPr lang="en-US" sz="4000" dirty="0" smtClean="0"/>
              <a:t>; can be made by colon bacteria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Vitamins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sz="4000" dirty="0" smtClean="0"/>
              <a:t>Chemical reactions (digestion)</a:t>
            </a:r>
          </a:p>
          <a:p>
            <a:pPr>
              <a:spcAft>
                <a:spcPts val="1200"/>
              </a:spcAft>
            </a:pPr>
            <a:r>
              <a:rPr lang="en-US" sz="4000" dirty="0" smtClean="0">
                <a:solidFill>
                  <a:srgbClr val="002060"/>
                </a:solidFill>
              </a:rPr>
              <a:t>Dissolving materials for cell entry (“universal solvent”)</a:t>
            </a:r>
          </a:p>
          <a:p>
            <a:pPr>
              <a:spcAft>
                <a:spcPts val="1200"/>
              </a:spcAft>
            </a:pPr>
            <a:r>
              <a:rPr lang="en-US" sz="4000" dirty="0" smtClean="0"/>
              <a:t>Maintaining body temperature (water has high heat capacity)</a:t>
            </a:r>
          </a:p>
          <a:p>
            <a:pPr algn="ctr">
              <a:spcAft>
                <a:spcPts val="1200"/>
              </a:spcAft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Must be replaced constantly.  The body loses about </a:t>
            </a:r>
            <a:r>
              <a:rPr lang="en-US" sz="4000" b="1" dirty="0" smtClean="0">
                <a:solidFill>
                  <a:srgbClr val="002060"/>
                </a:solidFill>
              </a:rPr>
              <a:t>2.5 L daily </a:t>
            </a:r>
            <a:r>
              <a:rPr lang="en-US" sz="4000" dirty="0" smtClean="0">
                <a:solidFill>
                  <a:srgbClr val="002060"/>
                </a:solidFill>
              </a:rPr>
              <a:t>through urination, sweating, &amp; breathing.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4000" dirty="0" smtClean="0"/>
              <a:t>It </a:t>
            </a:r>
            <a:r>
              <a:rPr lang="en-US" sz="4000" b="1" dirty="0" smtClean="0">
                <a:solidFill>
                  <a:srgbClr val="FF0000"/>
                </a:solidFill>
              </a:rPr>
              <a:t>decreases the likelihood of obesity</a:t>
            </a:r>
            <a:r>
              <a:rPr lang="en-US" sz="4000" dirty="0" smtClean="0"/>
              <a:t>, which is linked to:</a:t>
            </a:r>
          </a:p>
          <a:p>
            <a:pPr lvl="1">
              <a:spcAft>
                <a:spcPts val="1200"/>
              </a:spcAft>
            </a:pPr>
            <a:r>
              <a:rPr lang="en-US" sz="4000" b="1" dirty="0" smtClean="0">
                <a:solidFill>
                  <a:srgbClr val="FF0000"/>
                </a:solidFill>
              </a:rPr>
              <a:t>Heart disease</a:t>
            </a:r>
          </a:p>
          <a:p>
            <a:pPr lvl="1">
              <a:spcAft>
                <a:spcPts val="1200"/>
              </a:spcAft>
            </a:pPr>
            <a:r>
              <a:rPr lang="en-US" sz="4000" b="1" dirty="0" smtClean="0">
                <a:solidFill>
                  <a:srgbClr val="FF0000"/>
                </a:solidFill>
              </a:rPr>
              <a:t>High blood pressure </a:t>
            </a:r>
            <a:r>
              <a:rPr lang="en-US" sz="4000" dirty="0" smtClean="0"/>
              <a:t>(hypertension)</a:t>
            </a:r>
          </a:p>
          <a:p>
            <a:pPr lvl="1">
              <a:spcAft>
                <a:spcPts val="1200"/>
              </a:spcAft>
            </a:pPr>
            <a:r>
              <a:rPr lang="en-US" sz="4000" b="1" dirty="0" smtClean="0">
                <a:solidFill>
                  <a:srgbClr val="FF0000"/>
                </a:solidFill>
              </a:rPr>
              <a:t>Diabetes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Why do you need a healthy diet?</a:t>
            </a:r>
            <a:endParaRPr lang="en-US" dirty="0"/>
          </a:p>
        </p:txBody>
      </p:sp>
      <p:pic>
        <p:nvPicPr>
          <p:cNvPr id="4" name="Picture 3" descr="41-02-ObeseMou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982022"/>
            <a:ext cx="4724400" cy="28759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kelley">
      <a:majorFont>
        <a:latin typeface="Gill Sans MT"/>
        <a:ea typeface=""/>
        <a:cs typeface=""/>
      </a:majorFont>
      <a:minorFont>
        <a:latin typeface="Comic Sans MS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1405</TotalTime>
  <Words>255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Comic Sans MS</vt:lpstr>
      <vt:lpstr>Gill Sans MT</vt:lpstr>
      <vt:lpstr>Verdana</vt:lpstr>
      <vt:lpstr>Wingdings 2</vt:lpstr>
      <vt:lpstr>Wingdings 3</vt:lpstr>
      <vt:lpstr>Concourse</vt:lpstr>
      <vt:lpstr>Nutrition</vt:lpstr>
      <vt:lpstr>Nutrients</vt:lpstr>
      <vt:lpstr>Carbohydrates</vt:lpstr>
      <vt:lpstr>Fats</vt:lpstr>
      <vt:lpstr>Proteins</vt:lpstr>
      <vt:lpstr>Minerals</vt:lpstr>
      <vt:lpstr>Vitamins</vt:lpstr>
      <vt:lpstr>Water</vt:lpstr>
      <vt:lpstr>Why do you need a healthy diet?</vt:lpstr>
      <vt:lpstr>What does a healthy diet look like?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</dc:title>
  <dc:creator>kcollins</dc:creator>
  <cp:lastModifiedBy>Leslie Lambert</cp:lastModifiedBy>
  <cp:revision>17</cp:revision>
  <dcterms:created xsi:type="dcterms:W3CDTF">2012-12-10T21:09:58Z</dcterms:created>
  <dcterms:modified xsi:type="dcterms:W3CDTF">2017-05-09T11:33:21Z</dcterms:modified>
</cp:coreProperties>
</file>