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6" r:id="rId18"/>
    <p:sldId id="287" r:id="rId19"/>
    <p:sldId id="288"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1CEB7E-BDE2-47FD-9E17-A98BBC1870A8}" type="datetimeFigureOut">
              <a:rPr lang="en-US" smtClean="0"/>
              <a:pPr/>
              <a:t>5/14/2013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BB37A45-2CD3-40A0-898F-9C26B599A9E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1CEB7E-BDE2-47FD-9E17-A98BBC1870A8}"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37A45-2CD3-40A0-898F-9C26B599A9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BB37A45-2CD3-40A0-898F-9C26B599A9E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1CEB7E-BDE2-47FD-9E17-A98BBC1870A8}"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1CEB7E-BDE2-47FD-9E17-A98BBC1870A8}"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BB37A45-2CD3-40A0-898F-9C26B599A9E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F1CEB7E-BDE2-47FD-9E17-A98BBC1870A8}" type="datetimeFigureOut">
              <a:rPr lang="en-US" smtClean="0"/>
              <a:pPr/>
              <a:t>5/14/2013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BB37A45-2CD3-40A0-898F-9C26B599A9E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F1CEB7E-BDE2-47FD-9E17-A98BBC1870A8}"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37A45-2CD3-40A0-898F-9C26B599A9E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1CEB7E-BDE2-47FD-9E17-A98BBC1870A8}" type="datetimeFigureOut">
              <a:rPr lang="en-US" smtClean="0"/>
              <a:pPr/>
              <a:t>5/14/2013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BB37A45-2CD3-40A0-898F-9C26B599A9E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1CEB7E-BDE2-47FD-9E17-A98BBC1870A8}" type="datetimeFigureOut">
              <a:rPr lang="en-US" smtClean="0"/>
              <a:pPr/>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BB37A45-2CD3-40A0-898F-9C26B599A9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F1CEB7E-BDE2-47FD-9E17-A98BBC1870A8}" type="datetimeFigureOut">
              <a:rPr lang="en-US" smtClean="0"/>
              <a:pPr/>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BB37A45-2CD3-40A0-898F-9C26B599A9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BB37A45-2CD3-40A0-898F-9C26B599A9E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F1CEB7E-BDE2-47FD-9E17-A98BBC1870A8}" type="datetimeFigureOut">
              <a:rPr lang="en-US" smtClean="0"/>
              <a:pPr/>
              <a:t>5/14/2013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BB37A45-2CD3-40A0-898F-9C26B599A9E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F1CEB7E-BDE2-47FD-9E17-A98BBC1870A8}" type="datetimeFigureOut">
              <a:rPr lang="en-US" smtClean="0"/>
              <a:pPr/>
              <a:t>5/14/2013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F1CEB7E-BDE2-47FD-9E17-A98BBC1870A8}" type="datetimeFigureOut">
              <a:rPr lang="en-US" smtClean="0"/>
              <a:pPr/>
              <a:t>5/14/2013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BB37A45-2CD3-40A0-898F-9C26B599A9E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youtube.com/watch?v=CaSUBW_Xkes"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youtube.com/watch?v=mYZXax8V_L0" TargetMode="External"/><Relationship Id="rId1" Type="http://schemas.openxmlformats.org/officeDocument/2006/relationships/slideLayout" Target="../slideLayouts/slideLayout2.xml"/><Relationship Id="rId5" Type="http://schemas.openxmlformats.org/officeDocument/2006/relationships/hyperlink" Target="http://www.youtube.com/watch?v=dTljaIVseTc" TargetMode="Externa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smtClean="0"/>
              <a:t>Structure, diversity and reproduction</a:t>
            </a:r>
            <a:endParaRPr lang="en-US" sz="2000" dirty="0"/>
          </a:p>
        </p:txBody>
      </p:sp>
      <p:sp>
        <p:nvSpPr>
          <p:cNvPr id="2" name="Title 1"/>
          <p:cNvSpPr>
            <a:spLocks noGrp="1"/>
          </p:cNvSpPr>
          <p:nvPr>
            <p:ph type="ctrTitle"/>
          </p:nvPr>
        </p:nvSpPr>
        <p:spPr/>
        <p:txBody>
          <a:bodyPr/>
          <a:lstStyle/>
          <a:p>
            <a:r>
              <a:rPr lang="en-US" dirty="0" smtClean="0"/>
              <a:t>PLANTS</a:t>
            </a:r>
            <a:endParaRPr lang="en-US" dirty="0"/>
          </a:p>
        </p:txBody>
      </p:sp>
      <p:pic>
        <p:nvPicPr>
          <p:cNvPr id="14338" name="Picture 2" descr="http://www.bobrayco.com/wp-content/uploads/2012/03/Beautiful-plant.jpg"/>
          <p:cNvPicPr>
            <a:picLocks noChangeAspect="1" noChangeArrowheads="1"/>
          </p:cNvPicPr>
          <p:nvPr/>
        </p:nvPicPr>
        <p:blipFill>
          <a:blip r:embed="rId2" cstate="print"/>
          <a:srcRect/>
          <a:stretch>
            <a:fillRect/>
          </a:stretch>
        </p:blipFill>
        <p:spPr bwMode="auto">
          <a:xfrm>
            <a:off x="228600" y="3657600"/>
            <a:ext cx="4221619" cy="2637760"/>
          </a:xfrm>
          <a:prstGeom prst="rect">
            <a:avLst/>
          </a:prstGeom>
          <a:noFill/>
        </p:spPr>
      </p:pic>
      <p:pic>
        <p:nvPicPr>
          <p:cNvPr id="14340" name="Picture 4" descr="http://michaelcmattp.edublogs.org/files/2010/05/venus-fly-trap-plants.jpg"/>
          <p:cNvPicPr>
            <a:picLocks noChangeAspect="1" noChangeArrowheads="1"/>
          </p:cNvPicPr>
          <p:nvPr/>
        </p:nvPicPr>
        <p:blipFill>
          <a:blip r:embed="rId3" cstate="print"/>
          <a:srcRect/>
          <a:stretch>
            <a:fillRect/>
          </a:stretch>
        </p:blipFill>
        <p:spPr bwMode="auto">
          <a:xfrm>
            <a:off x="5257800" y="3657600"/>
            <a:ext cx="3505200" cy="26289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Plants</a:t>
            </a:r>
            <a:endParaRPr lang="en-US" dirty="0"/>
          </a:p>
        </p:txBody>
      </p:sp>
      <p:sp>
        <p:nvSpPr>
          <p:cNvPr id="3" name="Content Placeholder 2"/>
          <p:cNvSpPr>
            <a:spLocks noGrp="1"/>
          </p:cNvSpPr>
          <p:nvPr>
            <p:ph sz="quarter" idx="1"/>
          </p:nvPr>
        </p:nvSpPr>
        <p:spPr/>
        <p:txBody>
          <a:bodyPr>
            <a:normAutofit/>
          </a:bodyPr>
          <a:lstStyle/>
          <a:p>
            <a:pPr algn="ctr">
              <a:buNone/>
            </a:pPr>
            <a:r>
              <a:rPr lang="en-US" sz="2400" i="1" dirty="0" smtClean="0"/>
              <a:t>As the surface and atmosphere of the early Earth began to change the environment became habitable for species to move onto land. When plants began the move to land they struggled to adapt to an environment where gravity fought their urge to be closer to the sun and water was suddenly harder to find.</a:t>
            </a:r>
          </a:p>
          <a:p>
            <a:pPr algn="ctr">
              <a:buNone/>
            </a:pPr>
            <a:endParaRPr lang="en-US" sz="2400" i="1" dirty="0"/>
          </a:p>
        </p:txBody>
      </p:sp>
      <p:pic>
        <p:nvPicPr>
          <p:cNvPr id="22530" name="Picture 2" descr="http://news.sciencemag.org/sciencenow/assets_c/2012/01/sn-firstplants-thumb-800xauto-12175.jpg"/>
          <p:cNvPicPr>
            <a:picLocks noChangeAspect="1" noChangeArrowheads="1"/>
          </p:cNvPicPr>
          <p:nvPr/>
        </p:nvPicPr>
        <p:blipFill>
          <a:blip r:embed="rId2" cstate="print"/>
          <a:srcRect/>
          <a:stretch>
            <a:fillRect/>
          </a:stretch>
        </p:blipFill>
        <p:spPr bwMode="auto">
          <a:xfrm>
            <a:off x="381000" y="3886200"/>
            <a:ext cx="3657600" cy="2613369"/>
          </a:xfrm>
          <a:prstGeom prst="rect">
            <a:avLst/>
          </a:prstGeom>
          <a:noFill/>
        </p:spPr>
      </p:pic>
      <p:pic>
        <p:nvPicPr>
          <p:cNvPr id="22532" name="Picture 4" descr="http://www.squarecircles.com/studyaids/evolution/plants/firstlandplants1.jpg"/>
          <p:cNvPicPr>
            <a:picLocks noChangeAspect="1" noChangeArrowheads="1"/>
          </p:cNvPicPr>
          <p:nvPr/>
        </p:nvPicPr>
        <p:blipFill>
          <a:blip r:embed="rId3" cstate="print"/>
          <a:srcRect/>
          <a:stretch>
            <a:fillRect/>
          </a:stretch>
        </p:blipFill>
        <p:spPr bwMode="auto">
          <a:xfrm>
            <a:off x="4953000" y="3810000"/>
            <a:ext cx="3429000" cy="27860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for Life on Land</a:t>
            </a:r>
            <a:endParaRPr lang="en-US" dirty="0"/>
          </a:p>
        </p:txBody>
      </p:sp>
      <p:sp>
        <p:nvSpPr>
          <p:cNvPr id="3" name="Content Placeholder 2"/>
          <p:cNvSpPr>
            <a:spLocks noGrp="1"/>
          </p:cNvSpPr>
          <p:nvPr>
            <p:ph sz="quarter" idx="1"/>
          </p:nvPr>
        </p:nvSpPr>
        <p:spPr/>
        <p:txBody>
          <a:bodyPr/>
          <a:lstStyle/>
          <a:p>
            <a:pPr>
              <a:buNone/>
            </a:pPr>
            <a:r>
              <a:rPr lang="en-US" u="sng" dirty="0" smtClean="0"/>
              <a:t>Cuticle</a:t>
            </a:r>
            <a:r>
              <a:rPr lang="en-US" dirty="0" smtClean="0"/>
              <a:t>: waxy outer covering on plants to prevent water loss</a:t>
            </a:r>
            <a:endParaRPr lang="en-US" u="sng" dirty="0"/>
          </a:p>
        </p:txBody>
      </p:sp>
      <p:pic>
        <p:nvPicPr>
          <p:cNvPr id="4" name="Picture 2" descr="http://www.plantbiology.msu.edu/photos/2.png"/>
          <p:cNvPicPr>
            <a:picLocks noChangeAspect="1" noChangeArrowheads="1"/>
          </p:cNvPicPr>
          <p:nvPr/>
        </p:nvPicPr>
        <p:blipFill>
          <a:blip r:embed="rId2" cstate="print"/>
          <a:srcRect/>
          <a:stretch>
            <a:fillRect/>
          </a:stretch>
        </p:blipFill>
        <p:spPr bwMode="auto">
          <a:xfrm>
            <a:off x="4191000" y="2057400"/>
            <a:ext cx="4648200" cy="2809875"/>
          </a:xfrm>
          <a:prstGeom prst="rect">
            <a:avLst/>
          </a:prstGeom>
          <a:noFill/>
          <a:ln w="9525">
            <a:noFill/>
            <a:miter lim="800000"/>
            <a:headEnd/>
            <a:tailEnd/>
          </a:ln>
        </p:spPr>
      </p:pic>
      <p:pic>
        <p:nvPicPr>
          <p:cNvPr id="5" name="Picture 4" descr="http://www.apsnet.org/edcenter/intropp/topics/Article%20Images/defensesfig08.jpg"/>
          <p:cNvPicPr>
            <a:picLocks noChangeAspect="1" noChangeArrowheads="1"/>
          </p:cNvPicPr>
          <p:nvPr/>
        </p:nvPicPr>
        <p:blipFill>
          <a:blip r:embed="rId3" cstate="print"/>
          <a:srcRect/>
          <a:stretch>
            <a:fillRect/>
          </a:stretch>
        </p:blipFill>
        <p:spPr bwMode="auto">
          <a:xfrm>
            <a:off x="457200" y="3429000"/>
            <a:ext cx="4847683"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theairquality.com/wp-content/uploads/2010/05/bee-collecting-pollen.jpg"/>
          <p:cNvPicPr>
            <a:picLocks noChangeAspect="1" noChangeArrowheads="1"/>
          </p:cNvPicPr>
          <p:nvPr/>
        </p:nvPicPr>
        <p:blipFill>
          <a:blip r:embed="rId2" cstate="print"/>
          <a:srcRect/>
          <a:stretch>
            <a:fillRect/>
          </a:stretch>
        </p:blipFill>
        <p:spPr bwMode="auto">
          <a:xfrm>
            <a:off x="2286000" y="4857750"/>
            <a:ext cx="2667000" cy="20002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Adaptations for Life on Land</a:t>
            </a:r>
            <a:endParaRPr lang="en-US" dirty="0"/>
          </a:p>
        </p:txBody>
      </p:sp>
      <p:sp>
        <p:nvSpPr>
          <p:cNvPr id="3" name="Content Placeholder 2"/>
          <p:cNvSpPr>
            <a:spLocks noGrp="1"/>
          </p:cNvSpPr>
          <p:nvPr>
            <p:ph sz="quarter" idx="1"/>
          </p:nvPr>
        </p:nvSpPr>
        <p:spPr/>
        <p:txBody>
          <a:bodyPr/>
          <a:lstStyle/>
          <a:p>
            <a:pPr>
              <a:buNone/>
            </a:pPr>
            <a:r>
              <a:rPr lang="en-US" u="sng" dirty="0" smtClean="0"/>
              <a:t>Pollen</a:t>
            </a:r>
            <a:r>
              <a:rPr lang="en-US" dirty="0" smtClean="0"/>
              <a:t>: male reproductive cells (sperm)</a:t>
            </a:r>
          </a:p>
          <a:p>
            <a:r>
              <a:rPr lang="en-US" dirty="0" smtClean="0"/>
              <a:t>Carries sperm without the need for water</a:t>
            </a:r>
          </a:p>
          <a:p>
            <a:r>
              <a:rPr lang="en-US" dirty="0" smtClean="0"/>
              <a:t>Small enough to be transferred by wind or animals</a:t>
            </a:r>
            <a:endParaRPr lang="en-US" dirty="0"/>
          </a:p>
        </p:txBody>
      </p:sp>
      <p:pic>
        <p:nvPicPr>
          <p:cNvPr id="4" name="Picture 4" descr="http://counterculturebeauty.com/wp-content/uploads/2010/05/pollen.gif"/>
          <p:cNvPicPr>
            <a:picLocks noChangeAspect="1" noChangeArrowheads="1"/>
          </p:cNvPicPr>
          <p:nvPr/>
        </p:nvPicPr>
        <p:blipFill>
          <a:blip r:embed="rId3" cstate="print"/>
          <a:srcRect/>
          <a:stretch>
            <a:fillRect/>
          </a:stretch>
        </p:blipFill>
        <p:spPr bwMode="auto">
          <a:xfrm>
            <a:off x="228600" y="3124200"/>
            <a:ext cx="2590800" cy="2383896"/>
          </a:xfrm>
          <a:prstGeom prst="rect">
            <a:avLst/>
          </a:prstGeom>
          <a:noFill/>
          <a:ln w="9525">
            <a:noFill/>
            <a:miter lim="800000"/>
            <a:headEnd/>
            <a:tailEnd/>
          </a:ln>
        </p:spPr>
      </p:pic>
      <p:pic>
        <p:nvPicPr>
          <p:cNvPr id="6" name="Picture 8" descr="http://3.bp.blogspot.com/_nohr4678KD4/S_saLXQeuMI/AAAAAAAAAVc/E8H2XpHFETc/s1600/Arabidopsis+thaliana+pollen.jpg"/>
          <p:cNvPicPr>
            <a:picLocks noChangeAspect="1" noChangeArrowheads="1"/>
          </p:cNvPicPr>
          <p:nvPr/>
        </p:nvPicPr>
        <p:blipFill>
          <a:blip r:embed="rId4" cstate="print"/>
          <a:srcRect/>
          <a:stretch>
            <a:fillRect/>
          </a:stretch>
        </p:blipFill>
        <p:spPr bwMode="auto">
          <a:xfrm>
            <a:off x="3810000" y="3048000"/>
            <a:ext cx="2133600" cy="1951038"/>
          </a:xfrm>
          <a:prstGeom prst="rect">
            <a:avLst/>
          </a:prstGeom>
          <a:noFill/>
          <a:ln w="9525">
            <a:noFill/>
            <a:miter lim="800000"/>
            <a:headEnd/>
            <a:tailEnd/>
          </a:ln>
        </p:spPr>
      </p:pic>
      <p:pic>
        <p:nvPicPr>
          <p:cNvPr id="7" name="Picture 10" descr="http://blog.rapidfitness.com/Portals/25243/images/pollen.gif"/>
          <p:cNvPicPr>
            <a:picLocks noChangeAspect="1" noChangeArrowheads="1"/>
          </p:cNvPicPr>
          <p:nvPr/>
        </p:nvPicPr>
        <p:blipFill>
          <a:blip r:embed="rId5" cstate="print"/>
          <a:srcRect/>
          <a:stretch>
            <a:fillRect/>
          </a:stretch>
        </p:blipFill>
        <p:spPr bwMode="auto">
          <a:xfrm>
            <a:off x="5867400" y="38100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bbc.co.uk/bitesize/standard/biology/images/bean_shoot.gif"/>
          <p:cNvPicPr>
            <a:picLocks noChangeAspect="1" noChangeArrowheads="1"/>
          </p:cNvPicPr>
          <p:nvPr/>
        </p:nvPicPr>
        <p:blipFill>
          <a:blip r:embed="rId2" cstate="print"/>
          <a:srcRect/>
          <a:stretch>
            <a:fillRect/>
          </a:stretch>
        </p:blipFill>
        <p:spPr bwMode="auto">
          <a:xfrm>
            <a:off x="4933950" y="3657600"/>
            <a:ext cx="4210050" cy="2945494"/>
          </a:xfrm>
          <a:prstGeom prst="rect">
            <a:avLst/>
          </a:prstGeom>
          <a:noFill/>
        </p:spPr>
      </p:pic>
      <p:sp>
        <p:nvSpPr>
          <p:cNvPr id="2" name="Title 1"/>
          <p:cNvSpPr>
            <a:spLocks noGrp="1"/>
          </p:cNvSpPr>
          <p:nvPr>
            <p:ph type="title"/>
          </p:nvPr>
        </p:nvSpPr>
        <p:spPr/>
        <p:txBody>
          <a:bodyPr/>
          <a:lstStyle/>
          <a:p>
            <a:r>
              <a:rPr lang="en-US" dirty="0" smtClean="0"/>
              <a:t>Adaptations for Life on Land</a:t>
            </a:r>
            <a:endParaRPr lang="en-US" dirty="0"/>
          </a:p>
        </p:txBody>
      </p:sp>
      <p:sp>
        <p:nvSpPr>
          <p:cNvPr id="3" name="Content Placeholder 2"/>
          <p:cNvSpPr>
            <a:spLocks noGrp="1"/>
          </p:cNvSpPr>
          <p:nvPr>
            <p:ph sz="quarter" idx="1"/>
          </p:nvPr>
        </p:nvSpPr>
        <p:spPr/>
        <p:txBody>
          <a:bodyPr/>
          <a:lstStyle/>
          <a:p>
            <a:pPr>
              <a:buNone/>
            </a:pPr>
            <a:r>
              <a:rPr lang="en-US" u="sng" dirty="0" smtClean="0"/>
              <a:t>Seed</a:t>
            </a:r>
            <a:r>
              <a:rPr lang="en-US" dirty="0" smtClean="0"/>
              <a:t>: protective environment for the plant embryo</a:t>
            </a:r>
          </a:p>
          <a:p>
            <a:r>
              <a:rPr lang="en-US" dirty="0" smtClean="0"/>
              <a:t>Contains the seed coat, food, and embryo</a:t>
            </a:r>
          </a:p>
          <a:p>
            <a:r>
              <a:rPr lang="en-US" dirty="0" smtClean="0"/>
              <a:t>Produced by the female reproductive organs (ovule)</a:t>
            </a:r>
          </a:p>
          <a:p>
            <a:pPr>
              <a:buNone/>
            </a:pPr>
            <a:endParaRPr lang="en-US" dirty="0"/>
          </a:p>
        </p:txBody>
      </p:sp>
      <p:pic>
        <p:nvPicPr>
          <p:cNvPr id="4" name="Picture 4" descr="http://www.wildmanstevebrill.com/JPEG%27S/Plant%20Web%20Images/DandelionSeedhead.jpg"/>
          <p:cNvPicPr>
            <a:picLocks noChangeAspect="1" noChangeArrowheads="1"/>
          </p:cNvPicPr>
          <p:nvPr/>
        </p:nvPicPr>
        <p:blipFill>
          <a:blip r:embed="rId3" cstate="print"/>
          <a:srcRect/>
          <a:stretch>
            <a:fillRect/>
          </a:stretch>
        </p:blipFill>
        <p:spPr bwMode="auto">
          <a:xfrm>
            <a:off x="304800" y="3048000"/>
            <a:ext cx="2396490" cy="2590800"/>
          </a:xfrm>
          <a:prstGeom prst="rect">
            <a:avLst/>
          </a:prstGeom>
          <a:noFill/>
          <a:ln w="9525">
            <a:noFill/>
            <a:miter lim="800000"/>
            <a:headEnd/>
            <a:tailEnd/>
          </a:ln>
        </p:spPr>
      </p:pic>
      <p:pic>
        <p:nvPicPr>
          <p:cNvPr id="5" name="Picture 2" descr="http://mialobel.com/wp-content/uploads/2010/09/Maple-seed.jpg"/>
          <p:cNvPicPr>
            <a:picLocks noChangeAspect="1" noChangeArrowheads="1"/>
          </p:cNvPicPr>
          <p:nvPr/>
        </p:nvPicPr>
        <p:blipFill>
          <a:blip r:embed="rId4" cstate="print"/>
          <a:srcRect/>
          <a:stretch>
            <a:fillRect/>
          </a:stretch>
        </p:blipFill>
        <p:spPr bwMode="auto">
          <a:xfrm rot="5400000">
            <a:off x="2369052" y="4566152"/>
            <a:ext cx="1827796" cy="2755900"/>
          </a:xfrm>
          <a:prstGeom prst="rect">
            <a:avLst/>
          </a:prstGeom>
          <a:noFill/>
          <a:ln w="9525">
            <a:noFill/>
            <a:miter lim="800000"/>
            <a:headEnd/>
            <a:tailEnd/>
          </a:ln>
        </p:spPr>
      </p:pic>
      <p:pic>
        <p:nvPicPr>
          <p:cNvPr id="6" name="Picture 8" descr="http://3.bp.blogspot.com/_Abe9M9H_wpE/TJY6MxADa3I/AAAAAAAAAA0/8KAd0EfW6iI/s1600/5-appleseed.jpg"/>
          <p:cNvPicPr>
            <a:picLocks noChangeAspect="1" noChangeArrowheads="1"/>
          </p:cNvPicPr>
          <p:nvPr/>
        </p:nvPicPr>
        <p:blipFill>
          <a:blip r:embed="rId5" cstate="print"/>
          <a:srcRect/>
          <a:stretch>
            <a:fillRect/>
          </a:stretch>
        </p:blipFill>
        <p:spPr bwMode="auto">
          <a:xfrm>
            <a:off x="2743200" y="3124200"/>
            <a:ext cx="2667000" cy="193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for Life on Land</a:t>
            </a:r>
            <a:endParaRPr lang="en-US" dirty="0"/>
          </a:p>
        </p:txBody>
      </p:sp>
      <p:sp>
        <p:nvSpPr>
          <p:cNvPr id="3" name="Content Placeholder 2"/>
          <p:cNvSpPr>
            <a:spLocks noGrp="1"/>
          </p:cNvSpPr>
          <p:nvPr>
            <p:ph sz="quarter" idx="1"/>
          </p:nvPr>
        </p:nvSpPr>
        <p:spPr/>
        <p:txBody>
          <a:bodyPr/>
          <a:lstStyle/>
          <a:p>
            <a:pPr>
              <a:buNone/>
            </a:pPr>
            <a:r>
              <a:rPr lang="en-US" u="sng" dirty="0" smtClean="0"/>
              <a:t>Fruit</a:t>
            </a:r>
            <a:endParaRPr lang="en-US" dirty="0" smtClean="0"/>
          </a:p>
          <a:p>
            <a:pPr>
              <a:buNone/>
            </a:pPr>
            <a:r>
              <a:rPr lang="en-US" dirty="0" smtClean="0"/>
              <a:t>Common definition </a:t>
            </a:r>
            <a:r>
              <a:rPr lang="en-US" dirty="0" smtClean="0">
                <a:sym typeface="Wingdings" pitchFamily="2" charset="2"/>
              </a:rPr>
              <a:t></a:t>
            </a:r>
            <a:r>
              <a:rPr lang="en-US" dirty="0" smtClean="0"/>
              <a:t> fleshy product of plants that contains seeds and is edible in its raw state</a:t>
            </a:r>
          </a:p>
          <a:p>
            <a:pPr>
              <a:buNone/>
            </a:pPr>
            <a:endParaRPr lang="en-US" dirty="0" smtClean="0"/>
          </a:p>
          <a:p>
            <a:pPr>
              <a:buNone/>
            </a:pPr>
            <a:r>
              <a:rPr lang="en-US" dirty="0" smtClean="0"/>
              <a:t>Science definition </a:t>
            </a:r>
            <a:r>
              <a:rPr lang="en-US" dirty="0" smtClean="0">
                <a:sym typeface="Wingdings" pitchFamily="2" charset="2"/>
              </a:rPr>
              <a:t></a:t>
            </a:r>
            <a:r>
              <a:rPr lang="en-US" dirty="0" smtClean="0"/>
              <a:t> part of a flowering plant that includes ovaries and is a </a:t>
            </a:r>
            <a:r>
              <a:rPr lang="en-US" b="1" dirty="0" smtClean="0"/>
              <a:t>means to disperse seeds </a:t>
            </a:r>
            <a:endParaRPr lang="en-US" b="1" u="sng" dirty="0"/>
          </a:p>
        </p:txBody>
      </p:sp>
      <p:pic>
        <p:nvPicPr>
          <p:cNvPr id="1026" name="Picture 2" descr="http://docakilah.files.wordpress.com/2011/06/benefitsfruit01.jpg"/>
          <p:cNvPicPr>
            <a:picLocks noChangeAspect="1" noChangeArrowheads="1"/>
          </p:cNvPicPr>
          <p:nvPr/>
        </p:nvPicPr>
        <p:blipFill>
          <a:blip r:embed="rId2" cstate="print"/>
          <a:srcRect/>
          <a:stretch>
            <a:fillRect/>
          </a:stretch>
        </p:blipFill>
        <p:spPr bwMode="auto">
          <a:xfrm>
            <a:off x="5029200" y="4343400"/>
            <a:ext cx="2971800" cy="2227325"/>
          </a:xfrm>
          <a:prstGeom prst="rect">
            <a:avLst/>
          </a:prstGeom>
          <a:noFill/>
        </p:spPr>
      </p:pic>
      <p:pic>
        <p:nvPicPr>
          <p:cNvPr id="1028" name="Picture 4" descr="http://media.treehugger.com/assets/images/2011/10/peaches-most-pesticides-in-fruit-photo.jpg.644x0_q100_crop-smart.jpg"/>
          <p:cNvPicPr>
            <a:picLocks noChangeAspect="1" noChangeArrowheads="1"/>
          </p:cNvPicPr>
          <p:nvPr/>
        </p:nvPicPr>
        <p:blipFill>
          <a:blip r:embed="rId3" cstate="print"/>
          <a:srcRect/>
          <a:stretch>
            <a:fillRect/>
          </a:stretch>
        </p:blipFill>
        <p:spPr bwMode="auto">
          <a:xfrm>
            <a:off x="990600" y="4343400"/>
            <a:ext cx="3352800" cy="22372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8" name="Picture 10" descr="http://www.pinkberry.com/images/stories/webimages/yogurt_pumpkin_img2.jpg"/>
          <p:cNvPicPr>
            <a:picLocks noChangeAspect="1" noChangeArrowheads="1"/>
          </p:cNvPicPr>
          <p:nvPr/>
        </p:nvPicPr>
        <p:blipFill>
          <a:blip r:embed="rId2" cstate="print"/>
          <a:srcRect/>
          <a:stretch>
            <a:fillRect/>
          </a:stretch>
        </p:blipFill>
        <p:spPr bwMode="auto">
          <a:xfrm>
            <a:off x="3886200" y="3810000"/>
            <a:ext cx="3417871" cy="2162176"/>
          </a:xfrm>
          <a:prstGeom prst="rect">
            <a:avLst/>
          </a:prstGeom>
          <a:noFill/>
        </p:spPr>
      </p:pic>
      <p:sp>
        <p:nvSpPr>
          <p:cNvPr id="2" name="Title 1"/>
          <p:cNvSpPr>
            <a:spLocks noGrp="1"/>
          </p:cNvSpPr>
          <p:nvPr>
            <p:ph type="title"/>
          </p:nvPr>
        </p:nvSpPr>
        <p:spPr/>
        <p:txBody>
          <a:bodyPr/>
          <a:lstStyle/>
          <a:p>
            <a:r>
              <a:rPr lang="en-US" dirty="0" smtClean="0"/>
              <a:t>Adaptations for Life on Land</a:t>
            </a:r>
            <a:endParaRPr lang="en-US" dirty="0"/>
          </a:p>
        </p:txBody>
      </p:sp>
      <p:sp>
        <p:nvSpPr>
          <p:cNvPr id="3" name="Content Placeholder 2"/>
          <p:cNvSpPr>
            <a:spLocks noGrp="1"/>
          </p:cNvSpPr>
          <p:nvPr>
            <p:ph sz="quarter" idx="1"/>
          </p:nvPr>
        </p:nvSpPr>
        <p:spPr/>
        <p:txBody>
          <a:bodyPr/>
          <a:lstStyle/>
          <a:p>
            <a:pPr>
              <a:buNone/>
            </a:pPr>
            <a:r>
              <a:rPr lang="en-US" u="sng" dirty="0" smtClean="0"/>
              <a:t>Common Fruits</a:t>
            </a:r>
            <a:r>
              <a:rPr lang="en-US" dirty="0" smtClean="0"/>
              <a:t>				</a:t>
            </a:r>
            <a:r>
              <a:rPr lang="en-US" u="sng" dirty="0" smtClean="0"/>
              <a:t>Botanical Fruits</a:t>
            </a:r>
            <a:endParaRPr lang="en-US" u="sng" dirty="0"/>
          </a:p>
        </p:txBody>
      </p:sp>
      <p:pic>
        <p:nvPicPr>
          <p:cNvPr id="27650" name="Picture 2" descr="http://upload.wikimedia.org/wikipedia/commons/1/15/Red_Apple.jpg"/>
          <p:cNvPicPr>
            <a:picLocks noChangeAspect="1" noChangeArrowheads="1"/>
          </p:cNvPicPr>
          <p:nvPr/>
        </p:nvPicPr>
        <p:blipFill>
          <a:blip r:embed="rId3" cstate="print"/>
          <a:srcRect/>
          <a:stretch>
            <a:fillRect/>
          </a:stretch>
        </p:blipFill>
        <p:spPr bwMode="auto">
          <a:xfrm>
            <a:off x="228600" y="2133600"/>
            <a:ext cx="2429906" cy="2200276"/>
          </a:xfrm>
          <a:prstGeom prst="rect">
            <a:avLst/>
          </a:prstGeom>
          <a:noFill/>
        </p:spPr>
      </p:pic>
      <p:pic>
        <p:nvPicPr>
          <p:cNvPr id="27652" name="Picture 4" descr="http://upload.wikimedia.org/wikipedia/commons/8/88/Bright_red_tomato_and_cross_section02.jpg"/>
          <p:cNvPicPr>
            <a:picLocks noChangeAspect="1" noChangeArrowheads="1"/>
          </p:cNvPicPr>
          <p:nvPr/>
        </p:nvPicPr>
        <p:blipFill>
          <a:blip r:embed="rId4" cstate="print"/>
          <a:srcRect/>
          <a:stretch>
            <a:fillRect/>
          </a:stretch>
        </p:blipFill>
        <p:spPr bwMode="auto">
          <a:xfrm>
            <a:off x="609600" y="4343400"/>
            <a:ext cx="3352800" cy="2235201"/>
          </a:xfrm>
          <a:prstGeom prst="rect">
            <a:avLst/>
          </a:prstGeom>
          <a:noFill/>
        </p:spPr>
      </p:pic>
      <p:pic>
        <p:nvPicPr>
          <p:cNvPr id="27654" name="Picture 6" descr="http://www.bonappetit.com/images/tips_tools_ingredients/ingredients/ttar_watermelon_01_v_launch.jpg"/>
          <p:cNvPicPr>
            <a:picLocks noChangeAspect="1" noChangeArrowheads="1"/>
          </p:cNvPicPr>
          <p:nvPr/>
        </p:nvPicPr>
        <p:blipFill>
          <a:blip r:embed="rId5" cstate="print"/>
          <a:srcRect/>
          <a:stretch>
            <a:fillRect/>
          </a:stretch>
        </p:blipFill>
        <p:spPr bwMode="auto">
          <a:xfrm>
            <a:off x="2590800" y="2133600"/>
            <a:ext cx="2041709" cy="2390776"/>
          </a:xfrm>
          <a:prstGeom prst="rect">
            <a:avLst/>
          </a:prstGeom>
          <a:noFill/>
        </p:spPr>
      </p:pic>
      <p:pic>
        <p:nvPicPr>
          <p:cNvPr id="27656" name="Picture 8" descr="http://www.calabriafromscratch.com/wp-content/uploads/2010/05/Fresh-fava-beans-from-my-garden.jpg"/>
          <p:cNvPicPr>
            <a:picLocks noChangeAspect="1" noChangeArrowheads="1"/>
          </p:cNvPicPr>
          <p:nvPr/>
        </p:nvPicPr>
        <p:blipFill>
          <a:blip r:embed="rId6" cstate="print"/>
          <a:srcRect/>
          <a:stretch>
            <a:fillRect/>
          </a:stretch>
        </p:blipFill>
        <p:spPr bwMode="auto">
          <a:xfrm>
            <a:off x="6096000" y="2133600"/>
            <a:ext cx="2817456" cy="1876426"/>
          </a:xfrm>
          <a:prstGeom prst="rect">
            <a:avLst/>
          </a:prstGeom>
          <a:noFill/>
        </p:spPr>
      </p:pic>
      <p:pic>
        <p:nvPicPr>
          <p:cNvPr id="27660" name="Picture 12" descr="http://img.21food.com/20110609/product/1306309301245.jpg"/>
          <p:cNvPicPr>
            <a:picLocks noChangeAspect="1" noChangeArrowheads="1"/>
          </p:cNvPicPr>
          <p:nvPr/>
        </p:nvPicPr>
        <p:blipFill>
          <a:blip r:embed="rId7" cstate="print"/>
          <a:srcRect/>
          <a:stretch>
            <a:fillRect/>
          </a:stretch>
        </p:blipFill>
        <p:spPr bwMode="auto">
          <a:xfrm>
            <a:off x="6705600" y="4495800"/>
            <a:ext cx="2133600" cy="2133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upload.wikimedia.org/wikipedia/commons/6/66/White_Flower_Closeup.jpg"/>
          <p:cNvPicPr>
            <a:picLocks noChangeAspect="1" noChangeArrowheads="1"/>
          </p:cNvPicPr>
          <p:nvPr/>
        </p:nvPicPr>
        <p:blipFill>
          <a:blip r:embed="rId2" cstate="print"/>
          <a:srcRect/>
          <a:stretch>
            <a:fillRect/>
          </a:stretch>
        </p:blipFill>
        <p:spPr bwMode="auto">
          <a:xfrm>
            <a:off x="5486400" y="2514600"/>
            <a:ext cx="3429000" cy="2562389"/>
          </a:xfrm>
          <a:prstGeom prst="rect">
            <a:avLst/>
          </a:prstGeom>
          <a:noFill/>
        </p:spPr>
      </p:pic>
      <p:pic>
        <p:nvPicPr>
          <p:cNvPr id="1026" name="Picture 2" descr="http://upload.wikimedia.org/wikipedia/commons/7/70/Osteospermum_Flower_Power_Spider_Purple_2134px.jpg"/>
          <p:cNvPicPr>
            <a:picLocks noChangeAspect="1" noChangeArrowheads="1"/>
          </p:cNvPicPr>
          <p:nvPr/>
        </p:nvPicPr>
        <p:blipFill>
          <a:blip r:embed="rId3" cstate="print"/>
          <a:srcRect/>
          <a:stretch>
            <a:fillRect/>
          </a:stretch>
        </p:blipFill>
        <p:spPr bwMode="auto">
          <a:xfrm>
            <a:off x="3352800" y="4114800"/>
            <a:ext cx="2819400" cy="2463327"/>
          </a:xfrm>
          <a:prstGeom prst="rect">
            <a:avLst/>
          </a:prstGeom>
          <a:noFill/>
        </p:spPr>
      </p:pic>
      <p:sp>
        <p:nvSpPr>
          <p:cNvPr id="2" name="Title 1"/>
          <p:cNvSpPr>
            <a:spLocks noGrp="1"/>
          </p:cNvSpPr>
          <p:nvPr>
            <p:ph type="title"/>
          </p:nvPr>
        </p:nvSpPr>
        <p:spPr/>
        <p:txBody>
          <a:bodyPr/>
          <a:lstStyle/>
          <a:p>
            <a:r>
              <a:rPr lang="en-US" dirty="0" smtClean="0"/>
              <a:t>Adaptations for Life on Land</a:t>
            </a:r>
            <a:endParaRPr lang="en-US" dirty="0"/>
          </a:p>
        </p:txBody>
      </p:sp>
      <p:sp>
        <p:nvSpPr>
          <p:cNvPr id="3" name="Content Placeholder 2"/>
          <p:cNvSpPr>
            <a:spLocks noGrp="1"/>
          </p:cNvSpPr>
          <p:nvPr>
            <p:ph sz="quarter" idx="1"/>
          </p:nvPr>
        </p:nvSpPr>
        <p:spPr/>
        <p:txBody>
          <a:bodyPr/>
          <a:lstStyle/>
          <a:p>
            <a:pPr>
              <a:buNone/>
            </a:pPr>
            <a:r>
              <a:rPr lang="en-US" u="sng" dirty="0" smtClean="0"/>
              <a:t>Flowers</a:t>
            </a:r>
            <a:r>
              <a:rPr lang="en-US" dirty="0" smtClean="0"/>
              <a:t>: structures developed to protect reproductive organs and increase the chances for reproduction by attracting pollinators</a:t>
            </a:r>
          </a:p>
          <a:p>
            <a:pPr>
              <a:buNone/>
            </a:pPr>
            <a:endParaRPr lang="en-US" u="sng" dirty="0"/>
          </a:p>
        </p:txBody>
      </p:sp>
      <p:pic>
        <p:nvPicPr>
          <p:cNvPr id="28674" name="Picture 2" descr="http://nuwildroots.files.wordpress.com/2010/06/bachelor-button.jpg"/>
          <p:cNvPicPr>
            <a:picLocks noChangeAspect="1" noChangeArrowheads="1"/>
          </p:cNvPicPr>
          <p:nvPr/>
        </p:nvPicPr>
        <p:blipFill>
          <a:blip r:embed="rId4" cstate="print"/>
          <a:srcRect/>
          <a:stretch>
            <a:fillRect/>
          </a:stretch>
        </p:blipFill>
        <p:spPr bwMode="auto">
          <a:xfrm>
            <a:off x="457200" y="3048000"/>
            <a:ext cx="3429200" cy="257223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for Life on Land</a:t>
            </a:r>
            <a:endParaRPr lang="en-US" dirty="0"/>
          </a:p>
        </p:txBody>
      </p:sp>
      <p:sp>
        <p:nvSpPr>
          <p:cNvPr id="3" name="Content Placeholder 2"/>
          <p:cNvSpPr>
            <a:spLocks noGrp="1"/>
          </p:cNvSpPr>
          <p:nvPr>
            <p:ph sz="quarter" idx="1"/>
          </p:nvPr>
        </p:nvSpPr>
        <p:spPr/>
        <p:txBody>
          <a:bodyPr/>
          <a:lstStyle/>
          <a:p>
            <a:pPr>
              <a:buNone/>
            </a:pPr>
            <a:r>
              <a:rPr lang="en-US" u="sng" dirty="0" smtClean="0"/>
              <a:t>Hormones</a:t>
            </a:r>
            <a:r>
              <a:rPr lang="en-US" dirty="0" smtClean="0"/>
              <a:t>: chemical signals that help a plant respond to its environment</a:t>
            </a:r>
          </a:p>
          <a:p>
            <a:pPr>
              <a:buNone/>
            </a:pPr>
            <a:r>
              <a:rPr lang="en-US" dirty="0" smtClean="0"/>
              <a:t>Examples: ethylene gas, </a:t>
            </a:r>
            <a:r>
              <a:rPr lang="en-US" dirty="0" err="1" smtClean="0"/>
              <a:t>auxin</a:t>
            </a:r>
            <a:endParaRPr lang="en-US" dirty="0" smtClean="0"/>
          </a:p>
          <a:p>
            <a:pPr>
              <a:buNone/>
            </a:pPr>
            <a:endParaRPr lang="en-US" dirty="0" smtClean="0"/>
          </a:p>
          <a:p>
            <a:pPr>
              <a:buNone/>
            </a:pPr>
            <a:endParaRPr lang="en-US" dirty="0"/>
          </a:p>
        </p:txBody>
      </p:sp>
      <p:pic>
        <p:nvPicPr>
          <p:cNvPr id="1026" name="Picture 2" descr="https://www.landesbioscience.com/curie/images/chapters/Holopainen2colorNEW.jpg"/>
          <p:cNvPicPr>
            <a:picLocks noChangeAspect="1" noChangeArrowheads="1"/>
          </p:cNvPicPr>
          <p:nvPr/>
        </p:nvPicPr>
        <p:blipFill>
          <a:blip r:embed="rId2" cstate="print"/>
          <a:srcRect/>
          <a:stretch>
            <a:fillRect/>
          </a:stretch>
        </p:blipFill>
        <p:spPr bwMode="auto">
          <a:xfrm>
            <a:off x="533400" y="3048000"/>
            <a:ext cx="4876800" cy="3341655"/>
          </a:xfrm>
          <a:prstGeom prst="rect">
            <a:avLst/>
          </a:prstGeom>
          <a:noFill/>
        </p:spPr>
      </p:pic>
      <p:sp>
        <p:nvSpPr>
          <p:cNvPr id="5" name="TextBox 4"/>
          <p:cNvSpPr txBox="1"/>
          <p:nvPr/>
        </p:nvSpPr>
        <p:spPr>
          <a:xfrm>
            <a:off x="5638800" y="3657600"/>
            <a:ext cx="2743200" cy="1200329"/>
          </a:xfrm>
          <a:prstGeom prst="rect">
            <a:avLst/>
          </a:prstGeom>
          <a:noFill/>
        </p:spPr>
        <p:txBody>
          <a:bodyPr wrap="square" rtlCol="0">
            <a:spAutoFit/>
          </a:bodyPr>
          <a:lstStyle/>
          <a:p>
            <a:r>
              <a:rPr lang="en-US" sz="2400" b="1" dirty="0" smtClean="0">
                <a:solidFill>
                  <a:srgbClr val="FF0000"/>
                </a:solidFill>
              </a:rPr>
              <a:t>VOC stands for Volatile Organic Compounds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for Life on Land</a:t>
            </a:r>
            <a:endParaRPr lang="en-US" dirty="0"/>
          </a:p>
        </p:txBody>
      </p:sp>
      <p:sp>
        <p:nvSpPr>
          <p:cNvPr id="3" name="Content Placeholder 2"/>
          <p:cNvSpPr>
            <a:spLocks noGrp="1"/>
          </p:cNvSpPr>
          <p:nvPr>
            <p:ph sz="quarter" idx="1"/>
          </p:nvPr>
        </p:nvSpPr>
        <p:spPr>
          <a:xfrm>
            <a:off x="301752" y="1527048"/>
            <a:ext cx="5184648" cy="4572000"/>
          </a:xfrm>
        </p:spPr>
        <p:txBody>
          <a:bodyPr/>
          <a:lstStyle/>
          <a:p>
            <a:pPr>
              <a:buNone/>
            </a:pPr>
            <a:r>
              <a:rPr lang="en-US" sz="3200" u="sng" dirty="0" smtClean="0"/>
              <a:t>Tropism</a:t>
            </a:r>
            <a:r>
              <a:rPr lang="en-US" sz="3200" dirty="0" smtClean="0"/>
              <a:t>: a response to stimuli</a:t>
            </a:r>
          </a:p>
          <a:p>
            <a:pPr>
              <a:buNone/>
            </a:pPr>
            <a:endParaRPr lang="en-US" u="sng" dirty="0" smtClean="0"/>
          </a:p>
          <a:p>
            <a:pPr>
              <a:buNone/>
            </a:pPr>
            <a:endParaRPr lang="en-US" u="sng" dirty="0"/>
          </a:p>
        </p:txBody>
      </p:sp>
      <p:sp>
        <p:nvSpPr>
          <p:cNvPr id="5" name="TextBox 4"/>
          <p:cNvSpPr txBox="1"/>
          <p:nvPr/>
        </p:nvSpPr>
        <p:spPr>
          <a:xfrm>
            <a:off x="304800" y="3124200"/>
            <a:ext cx="3276600" cy="2923877"/>
          </a:xfrm>
          <a:prstGeom prst="rect">
            <a:avLst/>
          </a:prstGeom>
          <a:noFill/>
        </p:spPr>
        <p:txBody>
          <a:bodyPr wrap="square" rtlCol="0">
            <a:spAutoFit/>
          </a:bodyPr>
          <a:lstStyle/>
          <a:p>
            <a:pPr algn="ctr"/>
            <a:r>
              <a:rPr lang="en-US" sz="3200" b="1" u="sng" dirty="0" smtClean="0">
                <a:solidFill>
                  <a:srgbClr val="FF0000"/>
                </a:solidFill>
              </a:rPr>
              <a:t>Phototropism</a:t>
            </a:r>
            <a:r>
              <a:rPr lang="en-US" sz="3200" b="1" dirty="0" smtClean="0">
                <a:solidFill>
                  <a:srgbClr val="FF0000"/>
                </a:solidFill>
              </a:rPr>
              <a:t>:  response to light</a:t>
            </a:r>
          </a:p>
          <a:p>
            <a:pPr algn="ctr"/>
            <a:endParaRPr lang="en-US" sz="3200" b="1" dirty="0" smtClean="0">
              <a:solidFill>
                <a:srgbClr val="FF0000"/>
              </a:solidFill>
            </a:endParaRPr>
          </a:p>
          <a:p>
            <a:pPr algn="ctr"/>
            <a:r>
              <a:rPr lang="en-US" sz="2800" dirty="0" smtClean="0">
                <a:solidFill>
                  <a:srgbClr val="FF0000"/>
                </a:solidFill>
                <a:hlinkClick r:id="rId2"/>
              </a:rPr>
              <a:t>Phototropism video</a:t>
            </a:r>
            <a:endParaRPr lang="en-US" sz="2800" dirty="0">
              <a:solidFill>
                <a:srgbClr val="FF0000"/>
              </a:solidFill>
            </a:endParaRPr>
          </a:p>
        </p:txBody>
      </p:sp>
      <p:pic>
        <p:nvPicPr>
          <p:cNvPr id="1026" name="Picture 2" descr="http://indianapublicmedia.org/amomentofscience/files/2010/02/phototrophism-940x626.jpg"/>
          <p:cNvPicPr>
            <a:picLocks noChangeAspect="1" noChangeArrowheads="1"/>
          </p:cNvPicPr>
          <p:nvPr/>
        </p:nvPicPr>
        <p:blipFill>
          <a:blip r:embed="rId3" cstate="print"/>
          <a:srcRect/>
          <a:stretch>
            <a:fillRect/>
          </a:stretch>
        </p:blipFill>
        <p:spPr bwMode="auto">
          <a:xfrm>
            <a:off x="5410200" y="1447800"/>
            <a:ext cx="3411052" cy="2276476"/>
          </a:xfrm>
          <a:prstGeom prst="rect">
            <a:avLst/>
          </a:prstGeom>
          <a:noFill/>
        </p:spPr>
      </p:pic>
      <p:pic>
        <p:nvPicPr>
          <p:cNvPr id="1028" name="Picture 4" descr="http://bio1152.nicerweb.com/Locked/media/ch39/39_05PhototropismExper.jpg"/>
          <p:cNvPicPr>
            <a:picLocks noChangeAspect="1" noChangeArrowheads="1"/>
          </p:cNvPicPr>
          <p:nvPr/>
        </p:nvPicPr>
        <p:blipFill>
          <a:blip r:embed="rId4" cstate="print"/>
          <a:srcRect/>
          <a:stretch>
            <a:fillRect/>
          </a:stretch>
        </p:blipFill>
        <p:spPr bwMode="auto">
          <a:xfrm>
            <a:off x="3657600" y="3810000"/>
            <a:ext cx="4810125" cy="27146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to Life on Land</a:t>
            </a:r>
            <a:endParaRPr lang="en-US" dirty="0"/>
          </a:p>
        </p:txBody>
      </p:sp>
      <p:sp>
        <p:nvSpPr>
          <p:cNvPr id="3" name="Content Placeholder 2"/>
          <p:cNvSpPr>
            <a:spLocks noGrp="1"/>
          </p:cNvSpPr>
          <p:nvPr>
            <p:ph sz="quarter" idx="1"/>
          </p:nvPr>
        </p:nvSpPr>
        <p:spPr>
          <a:xfrm>
            <a:off x="0" y="1447800"/>
            <a:ext cx="3810000" cy="2590800"/>
          </a:xfrm>
        </p:spPr>
        <p:txBody>
          <a:bodyPr>
            <a:normAutofit fontScale="92500" lnSpcReduction="10000"/>
          </a:bodyPr>
          <a:lstStyle/>
          <a:p>
            <a:pPr algn="ctr">
              <a:buNone/>
            </a:pPr>
            <a:r>
              <a:rPr lang="en-US" sz="3200" b="1" u="sng" dirty="0" smtClean="0">
                <a:solidFill>
                  <a:srgbClr val="FF0000"/>
                </a:solidFill>
              </a:rPr>
              <a:t>Gravitropism</a:t>
            </a:r>
            <a:r>
              <a:rPr lang="en-US" sz="3200" b="1" dirty="0" smtClean="0">
                <a:solidFill>
                  <a:srgbClr val="FF0000"/>
                </a:solidFill>
              </a:rPr>
              <a:t>: </a:t>
            </a:r>
          </a:p>
          <a:p>
            <a:pPr algn="ctr">
              <a:buNone/>
            </a:pPr>
            <a:r>
              <a:rPr lang="en-US" sz="3200" b="1" dirty="0" smtClean="0">
                <a:solidFill>
                  <a:srgbClr val="FF0000"/>
                </a:solidFill>
              </a:rPr>
              <a:t>response to </a:t>
            </a:r>
          </a:p>
          <a:p>
            <a:pPr algn="ctr">
              <a:buNone/>
            </a:pPr>
            <a:r>
              <a:rPr lang="en-US" sz="3200" b="1" dirty="0" smtClean="0">
                <a:solidFill>
                  <a:srgbClr val="FF0000"/>
                </a:solidFill>
              </a:rPr>
              <a:t>Gravity</a:t>
            </a:r>
          </a:p>
          <a:p>
            <a:pPr algn="ctr">
              <a:buNone/>
            </a:pPr>
            <a:endParaRPr lang="en-US" sz="3200" b="1" u="sng" dirty="0" smtClean="0">
              <a:solidFill>
                <a:srgbClr val="FF0000"/>
              </a:solidFill>
            </a:endParaRPr>
          </a:p>
          <a:p>
            <a:pPr algn="ctr">
              <a:buNone/>
            </a:pPr>
            <a:r>
              <a:rPr lang="en-US" sz="3100" dirty="0" smtClean="0">
                <a:solidFill>
                  <a:srgbClr val="FF0000"/>
                </a:solidFill>
                <a:hlinkClick r:id="rId2"/>
              </a:rPr>
              <a:t>Gravitropism video</a:t>
            </a:r>
            <a:endParaRPr lang="en-US" sz="3100" dirty="0">
              <a:solidFill>
                <a:srgbClr val="FF0000"/>
              </a:solidFill>
            </a:endParaRPr>
          </a:p>
        </p:txBody>
      </p:sp>
      <p:pic>
        <p:nvPicPr>
          <p:cNvPr id="46082" name="Picture 2" descr="http://botit.botany.wisc.edu/Resources/Botany/Root/+%20gravitropism%20MC%20.jpg"/>
          <p:cNvPicPr>
            <a:picLocks noChangeAspect="1" noChangeArrowheads="1"/>
          </p:cNvPicPr>
          <p:nvPr/>
        </p:nvPicPr>
        <p:blipFill>
          <a:blip r:embed="rId3" cstate="print"/>
          <a:srcRect/>
          <a:stretch>
            <a:fillRect/>
          </a:stretch>
        </p:blipFill>
        <p:spPr bwMode="auto">
          <a:xfrm>
            <a:off x="4114800" y="1447800"/>
            <a:ext cx="4648200" cy="2153819"/>
          </a:xfrm>
          <a:prstGeom prst="rect">
            <a:avLst/>
          </a:prstGeom>
          <a:noFill/>
        </p:spPr>
      </p:pic>
      <p:sp>
        <p:nvSpPr>
          <p:cNvPr id="5" name="TextBox 4"/>
          <p:cNvSpPr txBox="1"/>
          <p:nvPr/>
        </p:nvSpPr>
        <p:spPr>
          <a:xfrm>
            <a:off x="5029200" y="4038600"/>
            <a:ext cx="3810000" cy="1569660"/>
          </a:xfrm>
          <a:prstGeom prst="rect">
            <a:avLst/>
          </a:prstGeom>
          <a:noFill/>
        </p:spPr>
        <p:txBody>
          <a:bodyPr wrap="square" rtlCol="0">
            <a:spAutoFit/>
          </a:bodyPr>
          <a:lstStyle/>
          <a:p>
            <a:pPr algn="ctr"/>
            <a:r>
              <a:rPr lang="en-US" sz="3200" b="1" u="sng" dirty="0" smtClean="0">
                <a:solidFill>
                  <a:srgbClr val="FF0000"/>
                </a:solidFill>
              </a:rPr>
              <a:t>Thigmotropism</a:t>
            </a:r>
            <a:r>
              <a:rPr lang="en-US" sz="3200" b="1" dirty="0" smtClean="0">
                <a:solidFill>
                  <a:srgbClr val="FF0000"/>
                </a:solidFill>
              </a:rPr>
              <a:t>: response to touch</a:t>
            </a:r>
            <a:endParaRPr lang="en-US" sz="3200" b="1" u="sng" dirty="0">
              <a:solidFill>
                <a:srgbClr val="FF0000"/>
              </a:solidFill>
            </a:endParaRPr>
          </a:p>
        </p:txBody>
      </p:sp>
      <p:pic>
        <p:nvPicPr>
          <p:cNvPr id="46084" name="Picture 4" descr="http://sunnykang730.files.wordpress.com/2013/04/a.jpg"/>
          <p:cNvPicPr>
            <a:picLocks noChangeAspect="1" noChangeArrowheads="1"/>
          </p:cNvPicPr>
          <p:nvPr/>
        </p:nvPicPr>
        <p:blipFill>
          <a:blip r:embed="rId4" cstate="print"/>
          <a:srcRect/>
          <a:stretch>
            <a:fillRect/>
          </a:stretch>
        </p:blipFill>
        <p:spPr bwMode="auto">
          <a:xfrm>
            <a:off x="200410" y="4343400"/>
            <a:ext cx="4808198" cy="2028825"/>
          </a:xfrm>
          <a:prstGeom prst="rect">
            <a:avLst/>
          </a:prstGeom>
          <a:noFill/>
        </p:spPr>
      </p:pic>
      <p:sp>
        <p:nvSpPr>
          <p:cNvPr id="7" name="TextBox 6"/>
          <p:cNvSpPr txBox="1"/>
          <p:nvPr/>
        </p:nvSpPr>
        <p:spPr>
          <a:xfrm>
            <a:off x="5181600" y="5638800"/>
            <a:ext cx="3657600" cy="523220"/>
          </a:xfrm>
          <a:prstGeom prst="rect">
            <a:avLst/>
          </a:prstGeom>
          <a:noFill/>
        </p:spPr>
        <p:txBody>
          <a:bodyPr wrap="square" rtlCol="0">
            <a:spAutoFit/>
          </a:bodyPr>
          <a:lstStyle/>
          <a:p>
            <a:r>
              <a:rPr lang="en-US" sz="2800" dirty="0" smtClean="0">
                <a:hlinkClick r:id="rId5"/>
              </a:rPr>
              <a:t>Thigmotropism video</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Characteristics</a:t>
            </a:r>
            <a:endParaRPr lang="en-US" dirty="0"/>
          </a:p>
        </p:txBody>
      </p:sp>
      <p:sp>
        <p:nvSpPr>
          <p:cNvPr id="3" name="Content Placeholder 2"/>
          <p:cNvSpPr>
            <a:spLocks noGrp="1"/>
          </p:cNvSpPr>
          <p:nvPr>
            <p:ph sz="quarter" idx="1"/>
          </p:nvPr>
        </p:nvSpPr>
        <p:spPr/>
        <p:txBody>
          <a:bodyPr/>
          <a:lstStyle/>
          <a:p>
            <a:pPr>
              <a:buNone/>
            </a:pPr>
            <a:r>
              <a:rPr lang="en-US" u="sng" dirty="0" smtClean="0"/>
              <a:t>Cell Type</a:t>
            </a:r>
            <a:r>
              <a:rPr lang="en-US" dirty="0" smtClean="0"/>
              <a:t>:   Eukaryotic</a:t>
            </a:r>
          </a:p>
          <a:p>
            <a:pPr>
              <a:buNone/>
            </a:pPr>
            <a:endParaRPr lang="en-US" dirty="0" smtClean="0"/>
          </a:p>
          <a:p>
            <a:pPr>
              <a:buNone/>
            </a:pPr>
            <a:r>
              <a:rPr lang="en-US" u="sng" dirty="0" smtClean="0"/>
              <a:t>Cell Organization</a:t>
            </a:r>
            <a:r>
              <a:rPr lang="en-US" dirty="0" smtClean="0"/>
              <a:t>:  </a:t>
            </a:r>
            <a:r>
              <a:rPr lang="en-US" dirty="0" err="1" smtClean="0"/>
              <a:t>Multicellular</a:t>
            </a:r>
            <a:r>
              <a:rPr lang="en-US" dirty="0" smtClean="0"/>
              <a:t> (with specialization 				for tissues and organs)</a:t>
            </a:r>
          </a:p>
          <a:p>
            <a:pPr>
              <a:buNone/>
            </a:pPr>
            <a:endParaRPr lang="en-US" dirty="0" smtClean="0"/>
          </a:p>
          <a:p>
            <a:pPr>
              <a:buNone/>
            </a:pPr>
            <a:r>
              <a:rPr lang="en-US" u="sng" dirty="0" smtClean="0"/>
              <a:t>Nutrition</a:t>
            </a:r>
            <a:r>
              <a:rPr lang="en-US" dirty="0" smtClean="0"/>
              <a:t>: </a:t>
            </a:r>
            <a:r>
              <a:rPr lang="en-US" dirty="0" err="1" smtClean="0"/>
              <a:t>Autotrophs</a:t>
            </a:r>
            <a:r>
              <a:rPr lang="en-US" dirty="0" smtClean="0"/>
              <a:t> (through photosynthesis)</a:t>
            </a:r>
            <a:endParaRPr lang="en-US" u="sng" dirty="0" smtClean="0"/>
          </a:p>
          <a:p>
            <a:pPr>
              <a:buNone/>
            </a:pPr>
            <a:endParaRPr lang="en-US" u="sng" dirty="0" smtClean="0"/>
          </a:p>
          <a:p>
            <a:pPr>
              <a:buNone/>
            </a:pPr>
            <a:r>
              <a:rPr lang="en-US" u="sng" dirty="0" smtClean="0"/>
              <a:t>Structure</a:t>
            </a:r>
            <a:r>
              <a:rPr lang="en-US" dirty="0" smtClean="0"/>
              <a:t>: cells are surrounded by a cell wall made of 			cellulose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sp>
        <p:nvSpPr>
          <p:cNvPr id="3" name="Content Placeholder 2"/>
          <p:cNvSpPr>
            <a:spLocks noGrp="1"/>
          </p:cNvSpPr>
          <p:nvPr>
            <p:ph sz="quarter" idx="1"/>
          </p:nvPr>
        </p:nvSpPr>
        <p:spPr/>
        <p:txBody>
          <a:bodyPr/>
          <a:lstStyle/>
          <a:p>
            <a:pPr algn="ctr">
              <a:buNone/>
            </a:pPr>
            <a:r>
              <a:rPr lang="en-US" sz="2400" i="1" dirty="0" smtClean="0"/>
              <a:t>After moving onto land, groups of plants diverged based on adaptations to their environments. </a:t>
            </a:r>
          </a:p>
          <a:p>
            <a:pPr algn="ctr">
              <a:buNone/>
            </a:pPr>
            <a:endParaRPr lang="en-US" i="1" dirty="0" smtClean="0"/>
          </a:p>
          <a:p>
            <a:pPr>
              <a:buNone/>
            </a:pPr>
            <a:r>
              <a:rPr lang="en-US" dirty="0" smtClean="0"/>
              <a:t>		</a:t>
            </a:r>
            <a:r>
              <a:rPr lang="en-US" b="1" u="sng" dirty="0" smtClean="0"/>
              <a:t>Non-Vascular</a:t>
            </a:r>
            <a:r>
              <a:rPr lang="en-US" b="1" dirty="0" smtClean="0"/>
              <a:t> </a:t>
            </a:r>
            <a:r>
              <a:rPr lang="en-US" dirty="0" smtClean="0"/>
              <a:t>			</a:t>
            </a:r>
            <a:r>
              <a:rPr lang="en-US" b="1" u="sng" dirty="0" smtClean="0"/>
              <a:t>Vascular</a:t>
            </a:r>
            <a:r>
              <a:rPr lang="en-US" dirty="0" smtClean="0"/>
              <a:t> </a:t>
            </a:r>
          </a:p>
          <a:p>
            <a:pPr>
              <a:buNone/>
            </a:pPr>
            <a:r>
              <a:rPr lang="en-US" dirty="0" smtClean="0"/>
              <a:t>     </a:t>
            </a:r>
            <a:endParaRPr lang="en-US" dirty="0"/>
          </a:p>
        </p:txBody>
      </p:sp>
      <p:sp>
        <p:nvSpPr>
          <p:cNvPr id="6" name="TextBox 5"/>
          <p:cNvSpPr txBox="1"/>
          <p:nvPr/>
        </p:nvSpPr>
        <p:spPr>
          <a:xfrm>
            <a:off x="762000" y="3352800"/>
            <a:ext cx="3429000" cy="2246769"/>
          </a:xfrm>
          <a:prstGeom prst="rect">
            <a:avLst/>
          </a:prstGeom>
          <a:noFill/>
        </p:spPr>
        <p:txBody>
          <a:bodyPr wrap="square" rtlCol="0">
            <a:spAutoFit/>
          </a:bodyPr>
          <a:lstStyle/>
          <a:p>
            <a:pPr algn="ctr"/>
            <a:r>
              <a:rPr lang="en-US" sz="2800" dirty="0" smtClean="0">
                <a:solidFill>
                  <a:srgbClr val="FF0000"/>
                </a:solidFill>
              </a:rPr>
              <a:t>Short</a:t>
            </a:r>
            <a:r>
              <a:rPr lang="en-US" sz="2800" dirty="0" smtClean="0"/>
              <a:t> plants with no need for roots or stems to move nutrients to the leaves</a:t>
            </a:r>
            <a:endParaRPr lang="en-US" sz="2800" dirty="0"/>
          </a:p>
        </p:txBody>
      </p:sp>
      <p:sp>
        <p:nvSpPr>
          <p:cNvPr id="7" name="TextBox 6"/>
          <p:cNvSpPr txBox="1"/>
          <p:nvPr/>
        </p:nvSpPr>
        <p:spPr>
          <a:xfrm>
            <a:off x="4953000" y="3352800"/>
            <a:ext cx="3429000" cy="1815882"/>
          </a:xfrm>
          <a:prstGeom prst="rect">
            <a:avLst/>
          </a:prstGeom>
          <a:noFill/>
        </p:spPr>
        <p:txBody>
          <a:bodyPr wrap="square" rtlCol="0">
            <a:spAutoFit/>
          </a:bodyPr>
          <a:lstStyle/>
          <a:p>
            <a:pPr algn="ctr"/>
            <a:r>
              <a:rPr lang="en-US" sz="2800" dirty="0" smtClean="0">
                <a:solidFill>
                  <a:srgbClr val="FF0000"/>
                </a:solidFill>
              </a:rPr>
              <a:t>Tall</a:t>
            </a:r>
            <a:r>
              <a:rPr lang="en-US" sz="2800" dirty="0" smtClean="0"/>
              <a:t> plants that rely on roots and stems to move nutrients to the leaves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sp>
        <p:nvSpPr>
          <p:cNvPr id="3" name="Content Placeholder 2"/>
          <p:cNvSpPr>
            <a:spLocks noGrp="1"/>
          </p:cNvSpPr>
          <p:nvPr>
            <p:ph sz="quarter" idx="1"/>
          </p:nvPr>
        </p:nvSpPr>
        <p:spPr>
          <a:xfrm>
            <a:off x="-228600" y="1371600"/>
            <a:ext cx="6480048" cy="3578352"/>
          </a:xfrm>
        </p:spPr>
        <p:txBody>
          <a:bodyPr/>
          <a:lstStyle/>
          <a:p>
            <a:pPr algn="ctr">
              <a:buNone/>
            </a:pPr>
            <a:r>
              <a:rPr lang="en-US" u="sng" dirty="0" smtClean="0"/>
              <a:t>Non-vascular, non-seed plants</a:t>
            </a:r>
            <a:endParaRPr lang="en-US" dirty="0" smtClean="0"/>
          </a:p>
          <a:p>
            <a:pPr algn="ctr"/>
            <a:r>
              <a:rPr lang="en-US" dirty="0" smtClean="0"/>
              <a:t>No vascular tissue</a:t>
            </a:r>
          </a:p>
          <a:p>
            <a:pPr algn="ctr"/>
            <a:r>
              <a:rPr lang="en-US" dirty="0" smtClean="0"/>
              <a:t>Grow close to the ground</a:t>
            </a:r>
          </a:p>
          <a:p>
            <a:pPr algn="ctr"/>
            <a:r>
              <a:rPr lang="en-US" dirty="0" smtClean="0"/>
              <a:t>Grow in moist, shaded areas</a:t>
            </a:r>
          </a:p>
          <a:p>
            <a:pPr algn="ctr"/>
            <a:r>
              <a:rPr lang="en-US" dirty="0" smtClean="0"/>
              <a:t>Depend on osmosis and diffusion </a:t>
            </a:r>
          </a:p>
          <a:p>
            <a:pPr algn="ctr">
              <a:buNone/>
            </a:pPr>
            <a:r>
              <a:rPr lang="en-US" dirty="0" smtClean="0"/>
              <a:t>	to get nutrients</a:t>
            </a:r>
          </a:p>
        </p:txBody>
      </p:sp>
      <p:pic>
        <p:nvPicPr>
          <p:cNvPr id="29698" name="Picture 2" descr="http://fc09.deviantart.net/fs71/f/2010/043/a/9/Green_Moss_by_Riyu_ArtZ.jpg"/>
          <p:cNvPicPr>
            <a:picLocks noChangeAspect="1" noChangeArrowheads="1"/>
          </p:cNvPicPr>
          <p:nvPr/>
        </p:nvPicPr>
        <p:blipFill>
          <a:blip r:embed="rId2" cstate="print"/>
          <a:srcRect/>
          <a:stretch>
            <a:fillRect/>
          </a:stretch>
        </p:blipFill>
        <p:spPr bwMode="auto">
          <a:xfrm>
            <a:off x="5334000" y="3962400"/>
            <a:ext cx="3429000" cy="2574800"/>
          </a:xfrm>
          <a:prstGeom prst="rect">
            <a:avLst/>
          </a:prstGeom>
          <a:noFill/>
        </p:spPr>
      </p:pic>
      <p:pic>
        <p:nvPicPr>
          <p:cNvPr id="29700" name="Picture 4" descr="http://www.biosci.ohio-state.edu/pcmb/osu_pcmb/images/greenhouseimages/liverwort_archegonia.jpg"/>
          <p:cNvPicPr>
            <a:picLocks noChangeAspect="1" noChangeArrowheads="1"/>
          </p:cNvPicPr>
          <p:nvPr/>
        </p:nvPicPr>
        <p:blipFill>
          <a:blip r:embed="rId3" cstate="print"/>
          <a:srcRect/>
          <a:stretch>
            <a:fillRect/>
          </a:stretch>
        </p:blipFill>
        <p:spPr bwMode="auto">
          <a:xfrm>
            <a:off x="5791200" y="1371600"/>
            <a:ext cx="3352800" cy="2362200"/>
          </a:xfrm>
          <a:prstGeom prst="rect">
            <a:avLst/>
          </a:prstGeom>
          <a:noFill/>
        </p:spPr>
      </p:pic>
      <p:sp>
        <p:nvSpPr>
          <p:cNvPr id="6" name="TextBox 5"/>
          <p:cNvSpPr txBox="1"/>
          <p:nvPr/>
        </p:nvSpPr>
        <p:spPr>
          <a:xfrm>
            <a:off x="228600" y="4876800"/>
            <a:ext cx="5105400" cy="830997"/>
          </a:xfrm>
          <a:prstGeom prst="rect">
            <a:avLst/>
          </a:prstGeom>
          <a:noFill/>
        </p:spPr>
        <p:txBody>
          <a:bodyPr wrap="square" rtlCol="0">
            <a:spAutoFit/>
          </a:bodyPr>
          <a:lstStyle/>
          <a:p>
            <a:pPr algn="ctr"/>
            <a:r>
              <a:rPr lang="en-US" sz="2400" b="1" dirty="0" smtClean="0">
                <a:solidFill>
                  <a:srgbClr val="FF0000"/>
                </a:solidFill>
              </a:rPr>
              <a:t>Examples:  </a:t>
            </a:r>
          </a:p>
          <a:p>
            <a:pPr algn="ctr"/>
            <a:r>
              <a:rPr lang="en-US" sz="2400" b="1" dirty="0" smtClean="0">
                <a:solidFill>
                  <a:srgbClr val="FF0000"/>
                </a:solidFill>
              </a:rPr>
              <a:t>liverwort  and moss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sp>
        <p:nvSpPr>
          <p:cNvPr id="3" name="Content Placeholder 2"/>
          <p:cNvSpPr>
            <a:spLocks noGrp="1"/>
          </p:cNvSpPr>
          <p:nvPr>
            <p:ph sz="quarter" idx="1"/>
          </p:nvPr>
        </p:nvSpPr>
        <p:spPr>
          <a:xfrm>
            <a:off x="301752" y="1527048"/>
            <a:ext cx="8461248" cy="2206752"/>
          </a:xfrm>
        </p:spPr>
        <p:txBody>
          <a:bodyPr/>
          <a:lstStyle/>
          <a:p>
            <a:pPr algn="ctr">
              <a:buNone/>
            </a:pPr>
            <a:r>
              <a:rPr lang="en-US" u="sng" dirty="0" smtClean="0"/>
              <a:t>Vascular, non-seed plants</a:t>
            </a:r>
            <a:endParaRPr lang="en-US" dirty="0" smtClean="0"/>
          </a:p>
          <a:p>
            <a:pPr algn="ctr"/>
            <a:r>
              <a:rPr lang="en-US" dirty="0" smtClean="0"/>
              <a:t>Developed vascular tissue</a:t>
            </a:r>
          </a:p>
          <a:p>
            <a:pPr algn="ctr"/>
            <a:r>
              <a:rPr lang="en-US" dirty="0" smtClean="0"/>
              <a:t>Grow taller than non-vascular relatives</a:t>
            </a:r>
          </a:p>
          <a:p>
            <a:pPr algn="ctr"/>
            <a:r>
              <a:rPr lang="en-US" dirty="0" smtClean="0"/>
              <a:t>Use spores instead of seeds for reproduction</a:t>
            </a:r>
            <a:endParaRPr lang="en-US" dirty="0"/>
          </a:p>
        </p:txBody>
      </p:sp>
      <p:pic>
        <p:nvPicPr>
          <p:cNvPr id="31746" name="Picture 2" descr="http://www.thegardenhelper.com/pdj/05230001.JPG"/>
          <p:cNvPicPr>
            <a:picLocks noChangeAspect="1" noChangeArrowheads="1"/>
          </p:cNvPicPr>
          <p:nvPr/>
        </p:nvPicPr>
        <p:blipFill>
          <a:blip r:embed="rId2" cstate="print"/>
          <a:srcRect/>
          <a:stretch>
            <a:fillRect/>
          </a:stretch>
        </p:blipFill>
        <p:spPr bwMode="auto">
          <a:xfrm>
            <a:off x="228600" y="3581400"/>
            <a:ext cx="3932335" cy="2952750"/>
          </a:xfrm>
          <a:prstGeom prst="rect">
            <a:avLst/>
          </a:prstGeom>
          <a:noFill/>
        </p:spPr>
      </p:pic>
      <p:pic>
        <p:nvPicPr>
          <p:cNvPr id="31748" name="Picture 4" descr="http://www.cepolina.com/photo/nature/plants/fern/fern-mix/3/fern-leaf-spore-reproduction-zoom.jpg"/>
          <p:cNvPicPr>
            <a:picLocks noChangeAspect="1" noChangeArrowheads="1"/>
          </p:cNvPicPr>
          <p:nvPr/>
        </p:nvPicPr>
        <p:blipFill>
          <a:blip r:embed="rId3" cstate="print"/>
          <a:srcRect/>
          <a:stretch>
            <a:fillRect/>
          </a:stretch>
        </p:blipFill>
        <p:spPr bwMode="auto">
          <a:xfrm>
            <a:off x="4953000" y="4191000"/>
            <a:ext cx="3247348" cy="2438400"/>
          </a:xfrm>
          <a:prstGeom prst="rect">
            <a:avLst/>
          </a:prstGeom>
          <a:noFill/>
        </p:spPr>
      </p:pic>
      <p:sp>
        <p:nvSpPr>
          <p:cNvPr id="6" name="TextBox 5"/>
          <p:cNvSpPr txBox="1"/>
          <p:nvPr/>
        </p:nvSpPr>
        <p:spPr>
          <a:xfrm>
            <a:off x="4419600" y="3581400"/>
            <a:ext cx="4267200" cy="461665"/>
          </a:xfrm>
          <a:prstGeom prst="rect">
            <a:avLst/>
          </a:prstGeom>
          <a:noFill/>
        </p:spPr>
        <p:txBody>
          <a:bodyPr wrap="square" rtlCol="0">
            <a:spAutoFit/>
          </a:bodyPr>
          <a:lstStyle/>
          <a:p>
            <a:r>
              <a:rPr lang="en-US" sz="2400" b="1" dirty="0" smtClean="0">
                <a:solidFill>
                  <a:srgbClr val="FF0000"/>
                </a:solidFill>
              </a:rPr>
              <a:t>Example: Ferns</a:t>
            </a:r>
            <a:endParaRPr lang="en-US" sz="2400"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sp>
        <p:nvSpPr>
          <p:cNvPr id="3" name="Content Placeholder 2"/>
          <p:cNvSpPr>
            <a:spLocks noGrp="1"/>
          </p:cNvSpPr>
          <p:nvPr>
            <p:ph sz="quarter" idx="1"/>
          </p:nvPr>
        </p:nvSpPr>
        <p:spPr/>
        <p:txBody>
          <a:bodyPr/>
          <a:lstStyle/>
          <a:p>
            <a:pPr algn="ctr">
              <a:buNone/>
            </a:pPr>
            <a:r>
              <a:rPr lang="en-US" dirty="0" smtClean="0"/>
              <a:t>Reproductive cycle of non-seed plants</a:t>
            </a:r>
          </a:p>
          <a:p>
            <a:pPr algn="ctr">
              <a:buNone/>
            </a:pPr>
            <a:r>
              <a:rPr lang="en-US" dirty="0" smtClean="0"/>
              <a:t> (ex: ferns and mosses)</a:t>
            </a:r>
            <a:endParaRPr lang="en-US" dirty="0"/>
          </a:p>
        </p:txBody>
      </p:sp>
      <p:pic>
        <p:nvPicPr>
          <p:cNvPr id="32770" name="Picture 2" descr="http://www.cavehill.uwi.edu/bio_courses/bl14apl/29-23-FernLifeCyc-L.gif"/>
          <p:cNvPicPr>
            <a:picLocks noChangeAspect="1" noChangeArrowheads="1"/>
          </p:cNvPicPr>
          <p:nvPr/>
        </p:nvPicPr>
        <p:blipFill>
          <a:blip r:embed="rId2" cstate="print"/>
          <a:srcRect/>
          <a:stretch>
            <a:fillRect/>
          </a:stretch>
        </p:blipFill>
        <p:spPr bwMode="auto">
          <a:xfrm>
            <a:off x="1295400" y="2590800"/>
            <a:ext cx="6648450" cy="40195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sp>
        <p:nvSpPr>
          <p:cNvPr id="3" name="Content Placeholder 2"/>
          <p:cNvSpPr>
            <a:spLocks noGrp="1"/>
          </p:cNvSpPr>
          <p:nvPr>
            <p:ph sz="quarter" idx="1"/>
          </p:nvPr>
        </p:nvSpPr>
        <p:spPr>
          <a:xfrm>
            <a:off x="304800" y="1371600"/>
            <a:ext cx="8503920" cy="4572000"/>
          </a:xfrm>
        </p:spPr>
        <p:txBody>
          <a:bodyPr/>
          <a:lstStyle/>
          <a:p>
            <a:pPr algn="ctr">
              <a:buNone/>
            </a:pPr>
            <a:r>
              <a:rPr lang="en-US" u="sng" dirty="0" smtClean="0"/>
              <a:t>Vascular, seed in a cone plants</a:t>
            </a:r>
            <a:endParaRPr lang="en-US" dirty="0" smtClean="0"/>
          </a:p>
          <a:p>
            <a:pPr algn="ctr"/>
            <a:r>
              <a:rPr lang="en-US" dirty="0" smtClean="0"/>
              <a:t>Developed vascular tissue</a:t>
            </a:r>
          </a:p>
          <a:p>
            <a:pPr algn="ctr"/>
            <a:r>
              <a:rPr lang="en-US" dirty="0" smtClean="0"/>
              <a:t>Reproduce using seeds</a:t>
            </a:r>
          </a:p>
          <a:p>
            <a:pPr algn="ctr"/>
            <a:r>
              <a:rPr lang="en-US" dirty="0" smtClean="0"/>
              <a:t>Seeds are protected inside a hard, cone-shaped outer covering</a:t>
            </a:r>
          </a:p>
          <a:p>
            <a:pPr algn="ctr"/>
            <a:r>
              <a:rPr lang="en-US" dirty="0" smtClean="0"/>
              <a:t>Also called </a:t>
            </a:r>
            <a:r>
              <a:rPr lang="en-US" b="1" dirty="0" smtClean="0">
                <a:solidFill>
                  <a:srgbClr val="FF0000"/>
                </a:solidFill>
              </a:rPr>
              <a:t>gymnosperms</a:t>
            </a:r>
          </a:p>
          <a:p>
            <a:pPr algn="ctr">
              <a:buNone/>
            </a:pPr>
            <a:endParaRPr lang="en-US" b="1" dirty="0">
              <a:solidFill>
                <a:srgbClr val="FF0000"/>
              </a:solidFill>
            </a:endParaRPr>
          </a:p>
        </p:txBody>
      </p:sp>
      <p:pic>
        <p:nvPicPr>
          <p:cNvPr id="4" name="Picture 9" descr="PINECON1"/>
          <p:cNvPicPr>
            <a:picLocks noChangeAspect="1" noChangeArrowheads="1"/>
          </p:cNvPicPr>
          <p:nvPr/>
        </p:nvPicPr>
        <p:blipFill>
          <a:blip r:embed="rId2" cstate="print"/>
          <a:srcRect/>
          <a:stretch>
            <a:fillRect/>
          </a:stretch>
        </p:blipFill>
        <p:spPr bwMode="auto">
          <a:xfrm>
            <a:off x="685800" y="4267200"/>
            <a:ext cx="3581400" cy="2387600"/>
          </a:xfrm>
          <a:prstGeom prst="rect">
            <a:avLst/>
          </a:prstGeom>
          <a:noFill/>
          <a:ln w="9525">
            <a:noFill/>
            <a:miter lim="800000"/>
            <a:headEnd/>
            <a:tailEnd/>
          </a:ln>
        </p:spPr>
      </p:pic>
      <p:pic>
        <p:nvPicPr>
          <p:cNvPr id="5" name="Picture 12" descr="gardener 2005 07 cycads2 Cycades"/>
          <p:cNvPicPr>
            <a:picLocks noChangeAspect="1" noChangeArrowheads="1"/>
          </p:cNvPicPr>
          <p:nvPr/>
        </p:nvPicPr>
        <p:blipFill>
          <a:blip r:embed="rId3" cstate="print"/>
          <a:srcRect/>
          <a:stretch>
            <a:fillRect/>
          </a:stretch>
        </p:blipFill>
        <p:spPr bwMode="auto">
          <a:xfrm>
            <a:off x="4648200" y="4267200"/>
            <a:ext cx="3961330" cy="2362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sp>
        <p:nvSpPr>
          <p:cNvPr id="3" name="Content Placeholder 2"/>
          <p:cNvSpPr>
            <a:spLocks noGrp="1"/>
          </p:cNvSpPr>
          <p:nvPr>
            <p:ph sz="quarter" idx="1"/>
          </p:nvPr>
        </p:nvSpPr>
        <p:spPr>
          <a:xfrm>
            <a:off x="228600" y="1219200"/>
            <a:ext cx="8503920" cy="4572000"/>
          </a:xfrm>
        </p:spPr>
        <p:txBody>
          <a:bodyPr/>
          <a:lstStyle/>
          <a:p>
            <a:pPr algn="ctr">
              <a:buNone/>
            </a:pPr>
            <a:r>
              <a:rPr lang="en-US" u="sng" dirty="0" smtClean="0"/>
              <a:t>Vascular, seed in fruit plants</a:t>
            </a:r>
            <a:endParaRPr lang="en-US" dirty="0" smtClean="0"/>
          </a:p>
          <a:p>
            <a:pPr algn="ctr"/>
            <a:r>
              <a:rPr lang="en-US" dirty="0" smtClean="0"/>
              <a:t>Developed vascular tissue</a:t>
            </a:r>
          </a:p>
          <a:p>
            <a:pPr algn="ctr"/>
            <a:r>
              <a:rPr lang="en-US" dirty="0" smtClean="0"/>
              <a:t>Reproduce using a double fertilization method (2 sperm create the seed- one for the embryo and one for the endosperm)</a:t>
            </a:r>
          </a:p>
          <a:p>
            <a:pPr algn="ctr"/>
            <a:r>
              <a:rPr lang="en-US" dirty="0" smtClean="0"/>
              <a:t>Also called </a:t>
            </a:r>
            <a:r>
              <a:rPr lang="en-US" b="1" dirty="0" smtClean="0">
                <a:solidFill>
                  <a:srgbClr val="FF0000"/>
                </a:solidFill>
              </a:rPr>
              <a:t>angiosperms</a:t>
            </a:r>
          </a:p>
          <a:p>
            <a:pPr>
              <a:buNone/>
            </a:pPr>
            <a:endParaRPr lang="en-US" dirty="0"/>
          </a:p>
        </p:txBody>
      </p:sp>
      <p:pic>
        <p:nvPicPr>
          <p:cNvPr id="33794" name="Picture 2" descr="http://us.123rf.com/400wm/400/400/claudiodivizia/claudiodivizia1208/claudiodivizia120800007/14675885-common-daisy-bellis-perennis-plantae-angiosperms-eudicots-asterids-asterales-asteraceae.jpg"/>
          <p:cNvPicPr>
            <a:picLocks noChangeAspect="1" noChangeArrowheads="1"/>
          </p:cNvPicPr>
          <p:nvPr/>
        </p:nvPicPr>
        <p:blipFill>
          <a:blip r:embed="rId2" cstate="print"/>
          <a:srcRect/>
          <a:stretch>
            <a:fillRect/>
          </a:stretch>
        </p:blipFill>
        <p:spPr bwMode="auto">
          <a:xfrm>
            <a:off x="5486400" y="4191000"/>
            <a:ext cx="3276600" cy="2460365"/>
          </a:xfrm>
          <a:prstGeom prst="rect">
            <a:avLst/>
          </a:prstGeom>
          <a:noFill/>
        </p:spPr>
      </p:pic>
      <p:pic>
        <p:nvPicPr>
          <p:cNvPr id="33796" name="Picture 4" descr="http://staarhelper.com/Mr_B_Science/daily_lessons/fert.gif"/>
          <p:cNvPicPr>
            <a:picLocks noChangeAspect="1" noChangeArrowheads="1"/>
          </p:cNvPicPr>
          <p:nvPr/>
        </p:nvPicPr>
        <p:blipFill>
          <a:blip r:embed="rId3" cstate="print"/>
          <a:srcRect/>
          <a:stretch>
            <a:fillRect/>
          </a:stretch>
        </p:blipFill>
        <p:spPr bwMode="auto">
          <a:xfrm>
            <a:off x="228600" y="4114800"/>
            <a:ext cx="5172075" cy="24955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graphicFrame>
        <p:nvGraphicFramePr>
          <p:cNvPr id="4" name="Group 33"/>
          <p:cNvGraphicFramePr>
            <a:graphicFrameLocks/>
          </p:cNvGraphicFramePr>
          <p:nvPr/>
        </p:nvGraphicFramePr>
        <p:xfrm>
          <a:off x="381000" y="1600200"/>
          <a:ext cx="8382000" cy="4469446"/>
        </p:xfrm>
        <a:graphic>
          <a:graphicData uri="http://schemas.openxmlformats.org/drawingml/2006/table">
            <a:tbl>
              <a:tblPr/>
              <a:tblGrid>
                <a:gridCol w="2794000"/>
                <a:gridCol w="2794000"/>
                <a:gridCol w="2794000"/>
              </a:tblGrid>
              <a:tr h="894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Characteristics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Monocot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cs typeface="Arial" charset="0"/>
                        </a:rPr>
                        <a:t>Dicot</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47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of cotyledons in the seed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3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leaf venation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flower parts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8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examples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34"/>
          <p:cNvSpPr txBox="1">
            <a:spLocks noChangeArrowheads="1"/>
          </p:cNvSpPr>
          <p:nvPr/>
        </p:nvSpPr>
        <p:spPr bwMode="auto">
          <a:xfrm>
            <a:off x="3581400" y="2667000"/>
            <a:ext cx="1676400" cy="523220"/>
          </a:xfrm>
          <a:prstGeom prst="rect">
            <a:avLst/>
          </a:prstGeom>
          <a:noFill/>
          <a:ln w="9525">
            <a:noFill/>
            <a:miter lim="800000"/>
            <a:headEnd/>
            <a:tailEnd/>
          </a:ln>
        </p:spPr>
        <p:txBody>
          <a:bodyPr>
            <a:spAutoFit/>
          </a:bodyPr>
          <a:lstStyle/>
          <a:p>
            <a:pPr algn="ctr">
              <a:spcBef>
                <a:spcPct val="50000"/>
              </a:spcBef>
            </a:pPr>
            <a:r>
              <a:rPr lang="en-US" sz="2800" dirty="0"/>
              <a:t>one</a:t>
            </a:r>
          </a:p>
        </p:txBody>
      </p:sp>
      <p:sp>
        <p:nvSpPr>
          <p:cNvPr id="6" name="Text Box 34"/>
          <p:cNvSpPr txBox="1">
            <a:spLocks noChangeArrowheads="1"/>
          </p:cNvSpPr>
          <p:nvPr/>
        </p:nvSpPr>
        <p:spPr bwMode="auto">
          <a:xfrm>
            <a:off x="6324600" y="2667000"/>
            <a:ext cx="1676400" cy="523220"/>
          </a:xfrm>
          <a:prstGeom prst="rect">
            <a:avLst/>
          </a:prstGeom>
          <a:noFill/>
          <a:ln w="9525">
            <a:noFill/>
            <a:miter lim="800000"/>
            <a:headEnd/>
            <a:tailEnd/>
          </a:ln>
        </p:spPr>
        <p:txBody>
          <a:bodyPr>
            <a:spAutoFit/>
          </a:bodyPr>
          <a:lstStyle/>
          <a:p>
            <a:pPr algn="ctr">
              <a:spcBef>
                <a:spcPct val="50000"/>
              </a:spcBef>
            </a:pPr>
            <a:r>
              <a:rPr lang="en-US" sz="2800" dirty="0" smtClean="0"/>
              <a:t>two</a:t>
            </a:r>
            <a:endParaRPr lang="en-US" sz="2800" dirty="0"/>
          </a:p>
        </p:txBody>
      </p:sp>
      <p:sp>
        <p:nvSpPr>
          <p:cNvPr id="7" name="Text Box 34"/>
          <p:cNvSpPr txBox="1">
            <a:spLocks noChangeArrowheads="1"/>
          </p:cNvSpPr>
          <p:nvPr/>
        </p:nvSpPr>
        <p:spPr bwMode="auto">
          <a:xfrm>
            <a:off x="3505200" y="3505200"/>
            <a:ext cx="1981200" cy="523220"/>
          </a:xfrm>
          <a:prstGeom prst="rect">
            <a:avLst/>
          </a:prstGeom>
          <a:noFill/>
          <a:ln w="9525">
            <a:noFill/>
            <a:miter lim="800000"/>
            <a:headEnd/>
            <a:tailEnd/>
          </a:ln>
        </p:spPr>
        <p:txBody>
          <a:bodyPr wrap="square">
            <a:spAutoFit/>
          </a:bodyPr>
          <a:lstStyle/>
          <a:p>
            <a:pPr algn="ctr">
              <a:spcBef>
                <a:spcPct val="50000"/>
              </a:spcBef>
            </a:pPr>
            <a:r>
              <a:rPr lang="en-US" sz="2800" dirty="0" smtClean="0"/>
              <a:t>parallel</a:t>
            </a:r>
            <a:endParaRPr lang="en-US" sz="2800" dirty="0"/>
          </a:p>
        </p:txBody>
      </p:sp>
      <p:sp>
        <p:nvSpPr>
          <p:cNvPr id="8" name="Text Box 34"/>
          <p:cNvSpPr txBox="1">
            <a:spLocks noChangeArrowheads="1"/>
          </p:cNvSpPr>
          <p:nvPr/>
        </p:nvSpPr>
        <p:spPr bwMode="auto">
          <a:xfrm>
            <a:off x="6400800" y="3505200"/>
            <a:ext cx="1676400" cy="523220"/>
          </a:xfrm>
          <a:prstGeom prst="rect">
            <a:avLst/>
          </a:prstGeom>
          <a:noFill/>
          <a:ln w="9525">
            <a:noFill/>
            <a:miter lim="800000"/>
            <a:headEnd/>
            <a:tailEnd/>
          </a:ln>
        </p:spPr>
        <p:txBody>
          <a:bodyPr>
            <a:spAutoFit/>
          </a:bodyPr>
          <a:lstStyle/>
          <a:p>
            <a:pPr algn="ctr">
              <a:spcBef>
                <a:spcPct val="50000"/>
              </a:spcBef>
            </a:pPr>
            <a:r>
              <a:rPr lang="en-US" sz="2800" dirty="0" smtClean="0"/>
              <a:t>netted</a:t>
            </a:r>
            <a:endParaRPr lang="en-US" sz="2800" dirty="0"/>
          </a:p>
        </p:txBody>
      </p:sp>
      <p:sp>
        <p:nvSpPr>
          <p:cNvPr id="9" name="Text Box 34"/>
          <p:cNvSpPr txBox="1">
            <a:spLocks noChangeArrowheads="1"/>
          </p:cNvSpPr>
          <p:nvPr/>
        </p:nvSpPr>
        <p:spPr bwMode="auto">
          <a:xfrm>
            <a:off x="3429000" y="4343400"/>
            <a:ext cx="2438400" cy="523220"/>
          </a:xfrm>
          <a:prstGeom prst="rect">
            <a:avLst/>
          </a:prstGeom>
          <a:noFill/>
          <a:ln w="9525">
            <a:noFill/>
            <a:miter lim="800000"/>
            <a:headEnd/>
            <a:tailEnd/>
          </a:ln>
        </p:spPr>
        <p:txBody>
          <a:bodyPr wrap="square">
            <a:spAutoFit/>
          </a:bodyPr>
          <a:lstStyle/>
          <a:p>
            <a:pPr algn="ctr">
              <a:spcBef>
                <a:spcPct val="50000"/>
              </a:spcBef>
            </a:pPr>
            <a:r>
              <a:rPr lang="en-US" sz="2800" dirty="0" smtClean="0"/>
              <a:t>Multiples of 3</a:t>
            </a:r>
            <a:endParaRPr lang="en-US" sz="2800" dirty="0"/>
          </a:p>
        </p:txBody>
      </p:sp>
      <p:sp>
        <p:nvSpPr>
          <p:cNvPr id="10" name="Text Box 34"/>
          <p:cNvSpPr txBox="1">
            <a:spLocks noChangeArrowheads="1"/>
          </p:cNvSpPr>
          <p:nvPr/>
        </p:nvSpPr>
        <p:spPr bwMode="auto">
          <a:xfrm>
            <a:off x="6096000" y="4267200"/>
            <a:ext cx="2438400" cy="954107"/>
          </a:xfrm>
          <a:prstGeom prst="rect">
            <a:avLst/>
          </a:prstGeom>
          <a:noFill/>
          <a:ln w="9525">
            <a:noFill/>
            <a:miter lim="800000"/>
            <a:headEnd/>
            <a:tailEnd/>
          </a:ln>
        </p:spPr>
        <p:txBody>
          <a:bodyPr wrap="square">
            <a:spAutoFit/>
          </a:bodyPr>
          <a:lstStyle/>
          <a:p>
            <a:pPr algn="ctr">
              <a:spcBef>
                <a:spcPct val="50000"/>
              </a:spcBef>
            </a:pPr>
            <a:r>
              <a:rPr lang="en-US" sz="2800" dirty="0" smtClean="0"/>
              <a:t>Multiples of  4 or 5</a:t>
            </a:r>
            <a:endParaRPr lang="en-US" sz="2800" dirty="0"/>
          </a:p>
        </p:txBody>
      </p:sp>
      <p:sp>
        <p:nvSpPr>
          <p:cNvPr id="11" name="Text Box 34"/>
          <p:cNvSpPr txBox="1">
            <a:spLocks noChangeArrowheads="1"/>
          </p:cNvSpPr>
          <p:nvPr/>
        </p:nvSpPr>
        <p:spPr bwMode="auto">
          <a:xfrm>
            <a:off x="3352800" y="5410200"/>
            <a:ext cx="2438400" cy="523220"/>
          </a:xfrm>
          <a:prstGeom prst="rect">
            <a:avLst/>
          </a:prstGeom>
          <a:noFill/>
          <a:ln w="9525">
            <a:noFill/>
            <a:miter lim="800000"/>
            <a:headEnd/>
            <a:tailEnd/>
          </a:ln>
        </p:spPr>
        <p:txBody>
          <a:bodyPr wrap="square">
            <a:spAutoFit/>
          </a:bodyPr>
          <a:lstStyle/>
          <a:p>
            <a:pPr algn="ctr">
              <a:spcBef>
                <a:spcPct val="50000"/>
              </a:spcBef>
            </a:pPr>
            <a:r>
              <a:rPr lang="en-US" sz="2800" dirty="0" smtClean="0"/>
              <a:t>Corn, Grass</a:t>
            </a:r>
            <a:endParaRPr lang="en-US" sz="2800" dirty="0"/>
          </a:p>
        </p:txBody>
      </p:sp>
      <p:sp>
        <p:nvSpPr>
          <p:cNvPr id="12" name="Text Box 34"/>
          <p:cNvSpPr txBox="1">
            <a:spLocks noChangeArrowheads="1"/>
          </p:cNvSpPr>
          <p:nvPr/>
        </p:nvSpPr>
        <p:spPr bwMode="auto">
          <a:xfrm>
            <a:off x="6096000" y="5334000"/>
            <a:ext cx="2590800" cy="461665"/>
          </a:xfrm>
          <a:prstGeom prst="rect">
            <a:avLst/>
          </a:prstGeom>
          <a:noFill/>
          <a:ln w="9525">
            <a:noFill/>
            <a:miter lim="800000"/>
            <a:headEnd/>
            <a:tailEnd/>
          </a:ln>
        </p:spPr>
        <p:txBody>
          <a:bodyPr wrap="square">
            <a:spAutoFit/>
          </a:bodyPr>
          <a:lstStyle/>
          <a:p>
            <a:pPr algn="ctr">
              <a:spcBef>
                <a:spcPct val="50000"/>
              </a:spcBef>
            </a:pPr>
            <a:r>
              <a:rPr lang="en-US" sz="2400" dirty="0" smtClean="0"/>
              <a:t>tomatoes, roses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sp>
        <p:nvSpPr>
          <p:cNvPr id="3" name="Content Placeholder 2"/>
          <p:cNvSpPr>
            <a:spLocks noGrp="1"/>
          </p:cNvSpPr>
          <p:nvPr>
            <p:ph sz="quarter" idx="1"/>
          </p:nvPr>
        </p:nvSpPr>
        <p:spPr/>
        <p:txBody>
          <a:bodyPr/>
          <a:lstStyle/>
          <a:p>
            <a:pPr algn="ctr">
              <a:buNone/>
            </a:pPr>
            <a:r>
              <a:rPr lang="en-US" u="sng" dirty="0" smtClean="0"/>
              <a:t>Cotyledon</a:t>
            </a:r>
            <a:r>
              <a:rPr lang="en-US" dirty="0" smtClean="0"/>
              <a:t>: seed leaf used for food storage</a:t>
            </a:r>
            <a:endParaRPr lang="en-US" u="sng" dirty="0"/>
          </a:p>
        </p:txBody>
      </p:sp>
      <p:pic>
        <p:nvPicPr>
          <p:cNvPr id="4" name="Picture 2" descr="http://darinsnaturals.com/wp-content/uploads/2011/03/cotyledon.jpg"/>
          <p:cNvPicPr>
            <a:picLocks noChangeAspect="1" noChangeArrowheads="1"/>
          </p:cNvPicPr>
          <p:nvPr/>
        </p:nvPicPr>
        <p:blipFill>
          <a:blip r:embed="rId2" cstate="print"/>
          <a:srcRect/>
          <a:stretch>
            <a:fillRect/>
          </a:stretch>
        </p:blipFill>
        <p:spPr bwMode="auto">
          <a:xfrm>
            <a:off x="1752600" y="2057400"/>
            <a:ext cx="5372100" cy="46180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Diversity</a:t>
            </a:r>
            <a:endParaRPr lang="en-US" dirty="0"/>
          </a:p>
        </p:txBody>
      </p:sp>
      <p:pic>
        <p:nvPicPr>
          <p:cNvPr id="4" name="Picture 9" descr="Monocot vs dicot"/>
          <p:cNvPicPr>
            <a:picLocks noChangeAspect="1" noChangeArrowheads="1"/>
          </p:cNvPicPr>
          <p:nvPr/>
        </p:nvPicPr>
        <p:blipFill>
          <a:blip r:embed="rId2" cstate="print"/>
          <a:srcRect/>
          <a:stretch>
            <a:fillRect/>
          </a:stretch>
        </p:blipFill>
        <p:spPr bwMode="auto">
          <a:xfrm>
            <a:off x="228600" y="1600200"/>
            <a:ext cx="8763000" cy="48910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Structures</a:t>
            </a:r>
            <a:endParaRPr lang="en-US" dirty="0"/>
          </a:p>
        </p:txBody>
      </p:sp>
      <p:pic>
        <p:nvPicPr>
          <p:cNvPr id="4" name="Picture 3" descr="flower_for_coloring.gif"/>
          <p:cNvPicPr>
            <a:picLocks noChangeAspect="1" noChangeArrowheads="1"/>
          </p:cNvPicPr>
          <p:nvPr/>
        </p:nvPicPr>
        <p:blipFill>
          <a:blip r:embed="rId2" cstate="print"/>
          <a:srcRect/>
          <a:stretch>
            <a:fillRect/>
          </a:stretch>
        </p:blipFill>
        <p:spPr bwMode="auto">
          <a:xfrm>
            <a:off x="304800" y="1905000"/>
            <a:ext cx="4267200" cy="3612419"/>
          </a:xfrm>
          <a:prstGeom prst="rect">
            <a:avLst/>
          </a:prstGeom>
          <a:noFill/>
          <a:ln w="9525">
            <a:noFill/>
            <a:miter lim="800000"/>
            <a:headEnd/>
            <a:tailEnd/>
          </a:ln>
        </p:spPr>
      </p:pic>
      <p:sp>
        <p:nvSpPr>
          <p:cNvPr id="5" name="Rectangle 4"/>
          <p:cNvSpPr/>
          <p:nvPr/>
        </p:nvSpPr>
        <p:spPr>
          <a:xfrm>
            <a:off x="4572001" y="1752600"/>
            <a:ext cx="4191000" cy="830997"/>
          </a:xfrm>
          <a:prstGeom prst="rect">
            <a:avLst/>
          </a:prstGeom>
        </p:spPr>
        <p:txBody>
          <a:bodyPr wrap="square">
            <a:spAutoFit/>
          </a:bodyPr>
          <a:lstStyle/>
          <a:p>
            <a:pPr>
              <a:spcBef>
                <a:spcPct val="50000"/>
              </a:spcBef>
            </a:pPr>
            <a:r>
              <a:rPr lang="en-US" sz="2400" dirty="0" smtClean="0"/>
              <a:t>C. sepal: protects the flower bud</a:t>
            </a:r>
            <a:endParaRPr lang="en-US" sz="2400" dirty="0"/>
          </a:p>
        </p:txBody>
      </p:sp>
      <p:sp>
        <p:nvSpPr>
          <p:cNvPr id="6" name="Rectangle 5"/>
          <p:cNvSpPr/>
          <p:nvPr/>
        </p:nvSpPr>
        <p:spPr>
          <a:xfrm>
            <a:off x="4572000" y="2667000"/>
            <a:ext cx="4267200" cy="830997"/>
          </a:xfrm>
          <a:prstGeom prst="rect">
            <a:avLst/>
          </a:prstGeom>
        </p:spPr>
        <p:txBody>
          <a:bodyPr wrap="square">
            <a:spAutoFit/>
          </a:bodyPr>
          <a:lstStyle/>
          <a:p>
            <a:pPr>
              <a:spcBef>
                <a:spcPct val="50000"/>
              </a:spcBef>
            </a:pPr>
            <a:r>
              <a:rPr lang="en-US" sz="2400" dirty="0" smtClean="0"/>
              <a:t>D. petal: protection and attraction</a:t>
            </a:r>
            <a:endParaRPr lang="en-US" sz="2400" dirty="0"/>
          </a:p>
        </p:txBody>
      </p:sp>
      <p:sp>
        <p:nvSpPr>
          <p:cNvPr id="7" name="Rectangle 6"/>
          <p:cNvSpPr/>
          <p:nvPr/>
        </p:nvSpPr>
        <p:spPr>
          <a:xfrm>
            <a:off x="4572000" y="3581400"/>
            <a:ext cx="4572000" cy="1200329"/>
          </a:xfrm>
          <a:prstGeom prst="rect">
            <a:avLst/>
          </a:prstGeom>
        </p:spPr>
        <p:txBody>
          <a:bodyPr>
            <a:spAutoFit/>
          </a:bodyPr>
          <a:lstStyle/>
          <a:p>
            <a:pPr>
              <a:spcBef>
                <a:spcPct val="50000"/>
              </a:spcBef>
            </a:pPr>
            <a:r>
              <a:rPr lang="en-US" sz="2400" dirty="0" smtClean="0"/>
              <a:t>H. stamen: male reproductive structure; contains the anther and filament</a:t>
            </a:r>
            <a:endParaRPr lang="en-US" sz="2400" dirty="0"/>
          </a:p>
        </p:txBody>
      </p:sp>
      <p:sp>
        <p:nvSpPr>
          <p:cNvPr id="8" name="Rectangle 7"/>
          <p:cNvSpPr/>
          <p:nvPr/>
        </p:nvSpPr>
        <p:spPr>
          <a:xfrm>
            <a:off x="4572000" y="4800600"/>
            <a:ext cx="4572000" cy="1569660"/>
          </a:xfrm>
          <a:prstGeom prst="rect">
            <a:avLst/>
          </a:prstGeom>
        </p:spPr>
        <p:txBody>
          <a:bodyPr>
            <a:spAutoFit/>
          </a:bodyPr>
          <a:lstStyle/>
          <a:p>
            <a:pPr>
              <a:spcBef>
                <a:spcPct val="50000"/>
              </a:spcBef>
            </a:pPr>
            <a:r>
              <a:rPr lang="en-US" sz="2400" dirty="0" smtClean="0"/>
              <a:t>P. pistil/carpel: female reproductive structure; contains the stigma, style and ovary (ovule)</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Tissue</a:t>
            </a:r>
            <a:endParaRPr lang="en-US" dirty="0"/>
          </a:p>
        </p:txBody>
      </p:sp>
      <p:sp>
        <p:nvSpPr>
          <p:cNvPr id="3" name="Content Placeholder 2"/>
          <p:cNvSpPr>
            <a:spLocks noGrp="1"/>
          </p:cNvSpPr>
          <p:nvPr>
            <p:ph sz="quarter" idx="1"/>
          </p:nvPr>
        </p:nvSpPr>
        <p:spPr>
          <a:xfrm>
            <a:off x="301752" y="1527048"/>
            <a:ext cx="3813048" cy="4572000"/>
          </a:xfrm>
        </p:spPr>
        <p:txBody>
          <a:bodyPr/>
          <a:lstStyle/>
          <a:p>
            <a:pPr>
              <a:buNone/>
            </a:pPr>
            <a:r>
              <a:rPr lang="en-US" u="sng" dirty="0" smtClean="0"/>
              <a:t>Vascular Tissue</a:t>
            </a:r>
            <a:r>
              <a:rPr lang="en-US" dirty="0" smtClean="0"/>
              <a:t>:</a:t>
            </a:r>
          </a:p>
          <a:p>
            <a:r>
              <a:rPr lang="en-US" dirty="0" smtClean="0"/>
              <a:t>Used to move materials throughout the plant like the circulatory system in humans and provide support</a:t>
            </a:r>
          </a:p>
          <a:p>
            <a:r>
              <a:rPr lang="en-US" dirty="0" smtClean="0"/>
              <a:t>Divided into xylem and phloem</a:t>
            </a:r>
          </a:p>
          <a:p>
            <a:endParaRPr lang="en-US" dirty="0" smtClean="0"/>
          </a:p>
        </p:txBody>
      </p:sp>
      <p:pic>
        <p:nvPicPr>
          <p:cNvPr id="4" name="Picture 5" descr="http://bioweb.uwlax.edu/bio203/2011/ismatull_otab/purple_template/images/Xylem%20and%20Phloem.gif"/>
          <p:cNvPicPr>
            <a:picLocks noChangeAspect="1" noChangeArrowheads="1"/>
          </p:cNvPicPr>
          <p:nvPr/>
        </p:nvPicPr>
        <p:blipFill>
          <a:blip r:embed="rId2" cstate="print"/>
          <a:srcRect/>
          <a:stretch>
            <a:fillRect/>
          </a:stretch>
        </p:blipFill>
        <p:spPr bwMode="auto">
          <a:xfrm>
            <a:off x="4038600" y="1752600"/>
            <a:ext cx="4635519" cy="397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Structures</a:t>
            </a:r>
            <a:endParaRPr lang="en-US" dirty="0"/>
          </a:p>
        </p:txBody>
      </p:sp>
      <p:pic>
        <p:nvPicPr>
          <p:cNvPr id="5" name="Picture 4" descr="stamen_coloring.gif"/>
          <p:cNvPicPr>
            <a:picLocks noChangeAspect="1" noChangeArrowheads="1"/>
          </p:cNvPicPr>
          <p:nvPr/>
        </p:nvPicPr>
        <p:blipFill>
          <a:blip r:embed="rId2" cstate="print"/>
          <a:srcRect/>
          <a:stretch>
            <a:fillRect/>
          </a:stretch>
        </p:blipFill>
        <p:spPr bwMode="auto">
          <a:xfrm>
            <a:off x="152400" y="990600"/>
            <a:ext cx="1820766" cy="3733800"/>
          </a:xfrm>
          <a:prstGeom prst="rect">
            <a:avLst/>
          </a:prstGeom>
          <a:noFill/>
          <a:ln w="9525">
            <a:noFill/>
            <a:miter lim="800000"/>
            <a:headEnd/>
            <a:tailEnd/>
          </a:ln>
        </p:spPr>
      </p:pic>
      <p:sp>
        <p:nvSpPr>
          <p:cNvPr id="6" name="Rectangle 5"/>
          <p:cNvSpPr/>
          <p:nvPr/>
        </p:nvSpPr>
        <p:spPr>
          <a:xfrm>
            <a:off x="1905000" y="1371600"/>
            <a:ext cx="7239000" cy="830997"/>
          </a:xfrm>
          <a:prstGeom prst="rect">
            <a:avLst/>
          </a:prstGeom>
        </p:spPr>
        <p:txBody>
          <a:bodyPr wrap="square">
            <a:spAutoFit/>
          </a:bodyPr>
          <a:lstStyle/>
          <a:p>
            <a:r>
              <a:rPr lang="en-US" sz="2400" dirty="0" smtClean="0"/>
              <a:t>A. anther: site of pollen production through 	meiosis</a:t>
            </a:r>
            <a:endParaRPr lang="en-US" sz="2400" dirty="0"/>
          </a:p>
        </p:txBody>
      </p:sp>
      <p:sp>
        <p:nvSpPr>
          <p:cNvPr id="7" name="Rectangle 6"/>
          <p:cNvSpPr/>
          <p:nvPr/>
        </p:nvSpPr>
        <p:spPr>
          <a:xfrm>
            <a:off x="1981200" y="2057400"/>
            <a:ext cx="4559261" cy="461665"/>
          </a:xfrm>
          <a:prstGeom prst="rect">
            <a:avLst/>
          </a:prstGeom>
        </p:spPr>
        <p:txBody>
          <a:bodyPr wrap="none">
            <a:spAutoFit/>
          </a:bodyPr>
          <a:lstStyle/>
          <a:p>
            <a:r>
              <a:rPr lang="en-US" sz="2400" dirty="0" smtClean="0"/>
              <a:t>F. filament: holds up the anther </a:t>
            </a:r>
            <a:endParaRPr lang="en-US" sz="2400" dirty="0"/>
          </a:p>
        </p:txBody>
      </p:sp>
      <p:sp>
        <p:nvSpPr>
          <p:cNvPr id="8" name="Rectangle 7"/>
          <p:cNvSpPr/>
          <p:nvPr/>
        </p:nvSpPr>
        <p:spPr>
          <a:xfrm>
            <a:off x="4191000" y="2971800"/>
            <a:ext cx="4666662" cy="461665"/>
          </a:xfrm>
          <a:prstGeom prst="rect">
            <a:avLst/>
          </a:prstGeom>
        </p:spPr>
        <p:txBody>
          <a:bodyPr wrap="none">
            <a:spAutoFit/>
          </a:bodyPr>
          <a:lstStyle/>
          <a:p>
            <a:r>
              <a:rPr lang="en-US" sz="2400" dirty="0" smtClean="0"/>
              <a:t>J. stigma: traps the pollen; sticky</a:t>
            </a:r>
            <a:endParaRPr lang="en-US" sz="2400" dirty="0"/>
          </a:p>
        </p:txBody>
      </p:sp>
      <p:pic>
        <p:nvPicPr>
          <p:cNvPr id="4" name="Picture 5" descr="ovary_coloring.gif"/>
          <p:cNvPicPr>
            <a:picLocks noChangeAspect="1" noChangeArrowheads="1"/>
          </p:cNvPicPr>
          <p:nvPr/>
        </p:nvPicPr>
        <p:blipFill>
          <a:blip r:embed="rId3" cstate="print"/>
          <a:srcRect/>
          <a:stretch>
            <a:fillRect/>
          </a:stretch>
        </p:blipFill>
        <p:spPr bwMode="auto">
          <a:xfrm>
            <a:off x="1752600" y="2590800"/>
            <a:ext cx="2373451" cy="3843959"/>
          </a:xfrm>
          <a:prstGeom prst="rect">
            <a:avLst/>
          </a:prstGeom>
          <a:noFill/>
          <a:ln w="9525">
            <a:noFill/>
            <a:miter lim="800000"/>
            <a:headEnd/>
            <a:tailEnd/>
          </a:ln>
        </p:spPr>
      </p:pic>
      <p:sp>
        <p:nvSpPr>
          <p:cNvPr id="9" name="Rectangle 8"/>
          <p:cNvSpPr/>
          <p:nvPr/>
        </p:nvSpPr>
        <p:spPr>
          <a:xfrm>
            <a:off x="4191000" y="3581400"/>
            <a:ext cx="4572000" cy="830997"/>
          </a:xfrm>
          <a:prstGeom prst="rect">
            <a:avLst/>
          </a:prstGeom>
        </p:spPr>
        <p:txBody>
          <a:bodyPr>
            <a:spAutoFit/>
          </a:bodyPr>
          <a:lstStyle/>
          <a:p>
            <a:r>
              <a:rPr lang="en-US" sz="2400" dirty="0" smtClean="0"/>
              <a:t>K. style: connects stigma to the ovary; pathway for sperm</a:t>
            </a:r>
            <a:endParaRPr lang="en-US" sz="2400" dirty="0"/>
          </a:p>
        </p:txBody>
      </p:sp>
      <p:sp>
        <p:nvSpPr>
          <p:cNvPr id="10" name="Rectangle 9"/>
          <p:cNvSpPr/>
          <p:nvPr/>
        </p:nvSpPr>
        <p:spPr>
          <a:xfrm>
            <a:off x="4267200" y="4419600"/>
            <a:ext cx="4572000" cy="1200329"/>
          </a:xfrm>
          <a:prstGeom prst="rect">
            <a:avLst/>
          </a:prstGeom>
        </p:spPr>
        <p:txBody>
          <a:bodyPr>
            <a:spAutoFit/>
          </a:bodyPr>
          <a:lstStyle/>
          <a:p>
            <a:r>
              <a:rPr lang="en-US" sz="2400" dirty="0" smtClean="0"/>
              <a:t>L. ovary: site of egg production through meiosis; will become the fruit</a:t>
            </a:r>
            <a:endParaRPr lang="en-US" sz="2400" dirty="0"/>
          </a:p>
        </p:txBody>
      </p:sp>
      <p:sp>
        <p:nvSpPr>
          <p:cNvPr id="11" name="Rectangle 10"/>
          <p:cNvSpPr/>
          <p:nvPr/>
        </p:nvSpPr>
        <p:spPr>
          <a:xfrm>
            <a:off x="4267200" y="5562600"/>
            <a:ext cx="4572000" cy="830997"/>
          </a:xfrm>
          <a:prstGeom prst="rect">
            <a:avLst/>
          </a:prstGeom>
        </p:spPr>
        <p:txBody>
          <a:bodyPr>
            <a:spAutoFit/>
          </a:bodyPr>
          <a:lstStyle/>
          <a:p>
            <a:r>
              <a:rPr lang="en-US" sz="2400" dirty="0" smtClean="0"/>
              <a:t>O. ovule: contains the egg; will become the seed</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Structure</a:t>
            </a:r>
            <a:endParaRPr lang="en-US" dirty="0"/>
          </a:p>
        </p:txBody>
      </p:sp>
      <p:pic>
        <p:nvPicPr>
          <p:cNvPr id="4" name="Picture 2" descr="http://sols.unlv.edu/Schulte/Anatomy/Leaves/PrivetLeaf.jpg"/>
          <p:cNvPicPr>
            <a:picLocks noChangeAspect="1" noChangeArrowheads="1"/>
          </p:cNvPicPr>
          <p:nvPr/>
        </p:nvPicPr>
        <p:blipFill>
          <a:blip r:embed="rId2" cstate="print"/>
          <a:srcRect/>
          <a:stretch>
            <a:fillRect/>
          </a:stretch>
        </p:blipFill>
        <p:spPr bwMode="auto">
          <a:xfrm>
            <a:off x="381000" y="1828800"/>
            <a:ext cx="5661700" cy="3813175"/>
          </a:xfrm>
          <a:prstGeom prst="rect">
            <a:avLst/>
          </a:prstGeom>
          <a:noFill/>
          <a:ln w="9525">
            <a:noFill/>
            <a:miter lim="800000"/>
            <a:headEnd/>
            <a:tailEnd/>
          </a:ln>
        </p:spPr>
      </p:pic>
      <p:sp>
        <p:nvSpPr>
          <p:cNvPr id="5" name="TextBox 4"/>
          <p:cNvSpPr txBox="1"/>
          <p:nvPr/>
        </p:nvSpPr>
        <p:spPr>
          <a:xfrm>
            <a:off x="6477000" y="2895600"/>
            <a:ext cx="2438400" cy="1200329"/>
          </a:xfrm>
          <a:prstGeom prst="rect">
            <a:avLst/>
          </a:prstGeom>
          <a:noFill/>
        </p:spPr>
        <p:txBody>
          <a:bodyPr wrap="square" rtlCol="0">
            <a:spAutoFit/>
          </a:bodyPr>
          <a:lstStyle/>
          <a:p>
            <a:r>
              <a:rPr lang="en-US" sz="3600" dirty="0" smtClean="0"/>
              <a:t>Leaf cross section</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Structures</a:t>
            </a:r>
            <a:endParaRPr lang="en-US" dirty="0"/>
          </a:p>
        </p:txBody>
      </p:sp>
      <p:pic>
        <p:nvPicPr>
          <p:cNvPr id="4" name="Picture 3" descr="leaf_coloring.gif"/>
          <p:cNvPicPr>
            <a:picLocks noChangeAspect="1" noChangeArrowheads="1"/>
          </p:cNvPicPr>
          <p:nvPr/>
        </p:nvPicPr>
        <p:blipFill>
          <a:blip r:embed="rId2" cstate="print"/>
          <a:srcRect/>
          <a:stretch>
            <a:fillRect/>
          </a:stretch>
        </p:blipFill>
        <p:spPr bwMode="auto">
          <a:xfrm>
            <a:off x="228600" y="2362200"/>
            <a:ext cx="4512623" cy="2895600"/>
          </a:xfrm>
          <a:prstGeom prst="rect">
            <a:avLst/>
          </a:prstGeom>
          <a:noFill/>
          <a:ln w="9525">
            <a:noFill/>
            <a:miter lim="800000"/>
            <a:headEnd/>
            <a:tailEnd/>
          </a:ln>
        </p:spPr>
      </p:pic>
      <p:sp>
        <p:nvSpPr>
          <p:cNvPr id="5" name="Rectangle 4"/>
          <p:cNvSpPr/>
          <p:nvPr/>
        </p:nvSpPr>
        <p:spPr>
          <a:xfrm>
            <a:off x="4800600" y="1524000"/>
            <a:ext cx="4213013" cy="461665"/>
          </a:xfrm>
          <a:prstGeom prst="rect">
            <a:avLst/>
          </a:prstGeom>
        </p:spPr>
        <p:txBody>
          <a:bodyPr wrap="none">
            <a:spAutoFit/>
          </a:bodyPr>
          <a:lstStyle/>
          <a:p>
            <a:pPr>
              <a:spcBef>
                <a:spcPct val="50000"/>
              </a:spcBef>
            </a:pPr>
            <a:r>
              <a:rPr lang="en-US" sz="2400" dirty="0" smtClean="0"/>
              <a:t>A. cuticle: prevents water loss</a:t>
            </a:r>
            <a:endParaRPr lang="en-US" sz="2400" dirty="0"/>
          </a:p>
        </p:txBody>
      </p:sp>
      <p:sp>
        <p:nvSpPr>
          <p:cNvPr id="6" name="Rectangle 5"/>
          <p:cNvSpPr/>
          <p:nvPr/>
        </p:nvSpPr>
        <p:spPr>
          <a:xfrm>
            <a:off x="4800600" y="2057400"/>
            <a:ext cx="3962400" cy="830997"/>
          </a:xfrm>
          <a:prstGeom prst="rect">
            <a:avLst/>
          </a:prstGeom>
        </p:spPr>
        <p:txBody>
          <a:bodyPr wrap="square">
            <a:spAutoFit/>
          </a:bodyPr>
          <a:lstStyle/>
          <a:p>
            <a:pPr>
              <a:spcBef>
                <a:spcPct val="50000"/>
              </a:spcBef>
            </a:pPr>
            <a:r>
              <a:rPr lang="en-US" sz="2400" dirty="0" smtClean="0"/>
              <a:t>B. epidermis: coverage and protection</a:t>
            </a:r>
            <a:endParaRPr lang="en-US" sz="2400" dirty="0"/>
          </a:p>
        </p:txBody>
      </p:sp>
      <p:sp>
        <p:nvSpPr>
          <p:cNvPr id="7" name="Rectangle 6"/>
          <p:cNvSpPr/>
          <p:nvPr/>
        </p:nvSpPr>
        <p:spPr>
          <a:xfrm>
            <a:off x="4800600" y="2819400"/>
            <a:ext cx="4343400" cy="1569660"/>
          </a:xfrm>
          <a:prstGeom prst="rect">
            <a:avLst/>
          </a:prstGeom>
        </p:spPr>
        <p:txBody>
          <a:bodyPr wrap="square">
            <a:spAutoFit/>
          </a:bodyPr>
          <a:lstStyle/>
          <a:p>
            <a:pPr>
              <a:spcBef>
                <a:spcPct val="50000"/>
              </a:spcBef>
            </a:pPr>
            <a:r>
              <a:rPr lang="en-US" sz="2400" dirty="0" smtClean="0"/>
              <a:t>C. guard cells: control the stomata to control gas exchange and water loss; contain chloroplast</a:t>
            </a:r>
            <a:endParaRPr lang="en-US" sz="2400" dirty="0"/>
          </a:p>
        </p:txBody>
      </p:sp>
      <p:sp>
        <p:nvSpPr>
          <p:cNvPr id="8" name="Rectangle 7"/>
          <p:cNvSpPr/>
          <p:nvPr/>
        </p:nvSpPr>
        <p:spPr>
          <a:xfrm>
            <a:off x="4800600" y="4343400"/>
            <a:ext cx="4343400" cy="830997"/>
          </a:xfrm>
          <a:prstGeom prst="rect">
            <a:avLst/>
          </a:prstGeom>
        </p:spPr>
        <p:txBody>
          <a:bodyPr wrap="square">
            <a:spAutoFit/>
          </a:bodyPr>
          <a:lstStyle/>
          <a:p>
            <a:pPr>
              <a:spcBef>
                <a:spcPct val="50000"/>
              </a:spcBef>
            </a:pPr>
            <a:r>
              <a:rPr lang="en-US" sz="2400" dirty="0" smtClean="0"/>
              <a:t>D. palisade </a:t>
            </a:r>
            <a:r>
              <a:rPr lang="en-US" sz="2400" dirty="0" err="1" smtClean="0"/>
              <a:t>mesophyll</a:t>
            </a:r>
            <a:r>
              <a:rPr lang="en-US" sz="2400" dirty="0" smtClean="0"/>
              <a:t>: site of photosynthesis</a:t>
            </a:r>
            <a:endParaRPr lang="en-US" sz="2400" dirty="0"/>
          </a:p>
        </p:txBody>
      </p:sp>
      <p:sp>
        <p:nvSpPr>
          <p:cNvPr id="9" name="Rectangle 8"/>
          <p:cNvSpPr/>
          <p:nvPr/>
        </p:nvSpPr>
        <p:spPr>
          <a:xfrm>
            <a:off x="4800600" y="5257800"/>
            <a:ext cx="4343400" cy="830997"/>
          </a:xfrm>
          <a:prstGeom prst="rect">
            <a:avLst/>
          </a:prstGeom>
        </p:spPr>
        <p:txBody>
          <a:bodyPr wrap="square">
            <a:spAutoFit/>
          </a:bodyPr>
          <a:lstStyle/>
          <a:p>
            <a:pPr>
              <a:spcBef>
                <a:spcPct val="50000"/>
              </a:spcBef>
            </a:pPr>
            <a:r>
              <a:rPr lang="en-US" sz="2400" dirty="0" smtClean="0"/>
              <a:t>E. leaf vein: contains vascular tissue</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Structures</a:t>
            </a:r>
            <a:endParaRPr lang="en-US" dirty="0"/>
          </a:p>
        </p:txBody>
      </p:sp>
      <p:pic>
        <p:nvPicPr>
          <p:cNvPr id="4" name="Picture 10" descr="image011"/>
          <p:cNvPicPr>
            <a:picLocks noChangeAspect="1" noChangeArrowheads="1"/>
          </p:cNvPicPr>
          <p:nvPr/>
        </p:nvPicPr>
        <p:blipFill>
          <a:blip r:embed="rId2" cstate="print"/>
          <a:srcRect/>
          <a:stretch>
            <a:fillRect/>
          </a:stretch>
        </p:blipFill>
        <p:spPr bwMode="auto">
          <a:xfrm>
            <a:off x="381000" y="1600200"/>
            <a:ext cx="3724275" cy="2343150"/>
          </a:xfrm>
          <a:prstGeom prst="rect">
            <a:avLst/>
          </a:prstGeom>
          <a:noFill/>
          <a:ln w="9525">
            <a:noFill/>
            <a:miter lim="800000"/>
            <a:headEnd/>
            <a:tailEnd/>
          </a:ln>
        </p:spPr>
      </p:pic>
      <p:sp>
        <p:nvSpPr>
          <p:cNvPr id="5" name="Rectangle 4"/>
          <p:cNvSpPr/>
          <p:nvPr/>
        </p:nvSpPr>
        <p:spPr>
          <a:xfrm>
            <a:off x="4114800" y="1676400"/>
            <a:ext cx="4724400" cy="830997"/>
          </a:xfrm>
          <a:prstGeom prst="rect">
            <a:avLst/>
          </a:prstGeom>
        </p:spPr>
        <p:txBody>
          <a:bodyPr wrap="square">
            <a:spAutoFit/>
          </a:bodyPr>
          <a:lstStyle/>
          <a:p>
            <a:pPr>
              <a:spcBef>
                <a:spcPct val="50000"/>
              </a:spcBef>
            </a:pPr>
            <a:r>
              <a:rPr lang="en-US" sz="2400" dirty="0" smtClean="0"/>
              <a:t>F. spongy </a:t>
            </a:r>
            <a:r>
              <a:rPr lang="en-US" sz="2400" dirty="0" err="1" smtClean="0"/>
              <a:t>mesophyll</a:t>
            </a:r>
            <a:r>
              <a:rPr lang="en-US" sz="2400" dirty="0" smtClean="0"/>
              <a:t>: site of photosynthesis</a:t>
            </a:r>
            <a:endParaRPr lang="en-US" sz="2400" dirty="0"/>
          </a:p>
        </p:txBody>
      </p:sp>
      <p:sp>
        <p:nvSpPr>
          <p:cNvPr id="6" name="Rectangle 5"/>
          <p:cNvSpPr/>
          <p:nvPr/>
        </p:nvSpPr>
        <p:spPr>
          <a:xfrm>
            <a:off x="4114800" y="2743200"/>
            <a:ext cx="4467890" cy="461665"/>
          </a:xfrm>
          <a:prstGeom prst="rect">
            <a:avLst/>
          </a:prstGeom>
        </p:spPr>
        <p:txBody>
          <a:bodyPr wrap="none">
            <a:spAutoFit/>
          </a:bodyPr>
          <a:lstStyle/>
          <a:p>
            <a:pPr>
              <a:spcBef>
                <a:spcPct val="50000"/>
              </a:spcBef>
            </a:pPr>
            <a:r>
              <a:rPr lang="en-US" sz="2400" dirty="0" smtClean="0"/>
              <a:t>G/H. vascular tissue: transport </a:t>
            </a:r>
            <a:endParaRPr lang="en-US" sz="2400" dirty="0"/>
          </a:p>
        </p:txBody>
      </p:sp>
      <p:sp>
        <p:nvSpPr>
          <p:cNvPr id="7" name="Rectangle 6"/>
          <p:cNvSpPr/>
          <p:nvPr/>
        </p:nvSpPr>
        <p:spPr>
          <a:xfrm>
            <a:off x="4114800" y="3352800"/>
            <a:ext cx="4910319" cy="461665"/>
          </a:xfrm>
          <a:prstGeom prst="rect">
            <a:avLst/>
          </a:prstGeom>
        </p:spPr>
        <p:txBody>
          <a:bodyPr wrap="none">
            <a:spAutoFit/>
          </a:bodyPr>
          <a:lstStyle/>
          <a:p>
            <a:pPr>
              <a:spcBef>
                <a:spcPct val="50000"/>
              </a:spcBef>
            </a:pPr>
            <a:r>
              <a:rPr lang="en-US" sz="2400" dirty="0" smtClean="0"/>
              <a:t>I. stomata: allows for gas exchange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Reproduction</a:t>
            </a:r>
            <a:endParaRPr lang="en-US" dirty="0"/>
          </a:p>
        </p:txBody>
      </p:sp>
      <p:sp>
        <p:nvSpPr>
          <p:cNvPr id="3" name="Content Placeholder 2"/>
          <p:cNvSpPr>
            <a:spLocks noGrp="1"/>
          </p:cNvSpPr>
          <p:nvPr>
            <p:ph sz="quarter" idx="1"/>
          </p:nvPr>
        </p:nvSpPr>
        <p:spPr/>
        <p:txBody>
          <a:bodyPr/>
          <a:lstStyle/>
          <a:p>
            <a:r>
              <a:rPr lang="en-US" dirty="0" smtClean="0"/>
              <a:t>Reproduction in angiosperms (flowering plants) requires pollination.</a:t>
            </a:r>
          </a:p>
          <a:p>
            <a:pPr>
              <a:buNone/>
            </a:pPr>
            <a:endParaRPr lang="en-US" dirty="0" smtClean="0"/>
          </a:p>
          <a:p>
            <a:pPr>
              <a:buNone/>
            </a:pPr>
            <a:r>
              <a:rPr lang="en-US" u="sng" dirty="0" smtClean="0"/>
              <a:t>Pollination</a:t>
            </a:r>
            <a:r>
              <a:rPr lang="en-US" dirty="0" smtClean="0"/>
              <a:t>: the transfer of pollen from male reproductive organs to female reproductive organs</a:t>
            </a:r>
            <a:endParaRPr lang="en-US" u="sng" dirty="0"/>
          </a:p>
        </p:txBody>
      </p:sp>
      <p:pic>
        <p:nvPicPr>
          <p:cNvPr id="1026" name="Picture 2" descr="http://www.mbgnet.net/bioplants/images/pollparts.gif"/>
          <p:cNvPicPr>
            <a:picLocks noChangeAspect="1" noChangeArrowheads="1"/>
          </p:cNvPicPr>
          <p:nvPr/>
        </p:nvPicPr>
        <p:blipFill>
          <a:blip r:embed="rId2" cstate="print"/>
          <a:srcRect/>
          <a:stretch>
            <a:fillRect/>
          </a:stretch>
        </p:blipFill>
        <p:spPr bwMode="auto">
          <a:xfrm>
            <a:off x="685800" y="4038600"/>
            <a:ext cx="3345962" cy="2609850"/>
          </a:xfrm>
          <a:prstGeom prst="rect">
            <a:avLst/>
          </a:prstGeom>
          <a:noFill/>
        </p:spPr>
      </p:pic>
      <p:pic>
        <p:nvPicPr>
          <p:cNvPr id="1028" name="Picture 4" descr="http://www.earthtimes.org/newsimage/growing-demand-honeybees-pollination-services-uk_215.jpg"/>
          <p:cNvPicPr>
            <a:picLocks noChangeAspect="1" noChangeArrowheads="1"/>
          </p:cNvPicPr>
          <p:nvPr/>
        </p:nvPicPr>
        <p:blipFill>
          <a:blip r:embed="rId3" cstate="print"/>
          <a:srcRect/>
          <a:stretch>
            <a:fillRect/>
          </a:stretch>
        </p:blipFill>
        <p:spPr bwMode="auto">
          <a:xfrm>
            <a:off x="4495800" y="3886200"/>
            <a:ext cx="3810000" cy="273224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Reproduction</a:t>
            </a:r>
            <a:endParaRPr lang="en-US" dirty="0"/>
          </a:p>
        </p:txBody>
      </p:sp>
      <p:sp>
        <p:nvSpPr>
          <p:cNvPr id="3" name="Content Placeholder 2"/>
          <p:cNvSpPr>
            <a:spLocks noGrp="1"/>
          </p:cNvSpPr>
          <p:nvPr>
            <p:ph sz="quarter" idx="1"/>
          </p:nvPr>
        </p:nvSpPr>
        <p:spPr>
          <a:xfrm>
            <a:off x="301752" y="1527048"/>
            <a:ext cx="5718048" cy="1978152"/>
          </a:xfrm>
        </p:spPr>
        <p:txBody>
          <a:bodyPr/>
          <a:lstStyle/>
          <a:p>
            <a:pPr algn="ctr">
              <a:buNone/>
            </a:pPr>
            <a:r>
              <a:rPr lang="en-US" u="sng" dirty="0" smtClean="0"/>
              <a:t>Self-pollination</a:t>
            </a:r>
            <a:r>
              <a:rPr lang="en-US" dirty="0" smtClean="0"/>
              <a:t>: pollination occurs when pollen from the SAME plant lands on the stigma</a:t>
            </a: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p:txBody>
      </p:sp>
      <p:pic>
        <p:nvPicPr>
          <p:cNvPr id="48130" name="Picture 2" descr="http://media.web.britannica.com/eb-media/87/95387-034-63854D5B.jpg"/>
          <p:cNvPicPr>
            <a:picLocks noChangeAspect="1" noChangeArrowheads="1"/>
          </p:cNvPicPr>
          <p:nvPr/>
        </p:nvPicPr>
        <p:blipFill>
          <a:blip r:embed="rId2" cstate="print"/>
          <a:srcRect/>
          <a:stretch>
            <a:fillRect/>
          </a:stretch>
        </p:blipFill>
        <p:spPr bwMode="auto">
          <a:xfrm>
            <a:off x="6172200" y="990600"/>
            <a:ext cx="2362200" cy="3001963"/>
          </a:xfrm>
          <a:prstGeom prst="rect">
            <a:avLst/>
          </a:prstGeom>
          <a:noFill/>
        </p:spPr>
      </p:pic>
      <p:sp>
        <p:nvSpPr>
          <p:cNvPr id="5" name="TextBox 4"/>
          <p:cNvSpPr txBox="1"/>
          <p:nvPr/>
        </p:nvSpPr>
        <p:spPr>
          <a:xfrm>
            <a:off x="5029200" y="4038600"/>
            <a:ext cx="3810000" cy="2246769"/>
          </a:xfrm>
          <a:prstGeom prst="rect">
            <a:avLst/>
          </a:prstGeom>
          <a:noFill/>
        </p:spPr>
        <p:txBody>
          <a:bodyPr wrap="square" rtlCol="0">
            <a:spAutoFit/>
          </a:bodyPr>
          <a:lstStyle/>
          <a:p>
            <a:pPr algn="ctr"/>
            <a:r>
              <a:rPr lang="en-US" sz="2800" u="sng" dirty="0" smtClean="0"/>
              <a:t>Cross-pollination</a:t>
            </a:r>
            <a:r>
              <a:rPr lang="en-US" sz="2800" dirty="0" smtClean="0"/>
              <a:t>: pollination occurs when pollen from a DIFFERENT plant lands on the stigma</a:t>
            </a:r>
            <a:endParaRPr lang="en-US" sz="2800" u="sng" dirty="0"/>
          </a:p>
        </p:txBody>
      </p:sp>
      <p:pic>
        <p:nvPicPr>
          <p:cNvPr id="48132" name="Picture 4" descr="http://caseysheamusic.com/blog/wp-content/uploads/2010/08/cross-pollination.png"/>
          <p:cNvPicPr>
            <a:picLocks noChangeAspect="1" noChangeArrowheads="1"/>
          </p:cNvPicPr>
          <p:nvPr/>
        </p:nvPicPr>
        <p:blipFill>
          <a:blip r:embed="rId3" cstate="print"/>
          <a:srcRect/>
          <a:stretch>
            <a:fillRect/>
          </a:stretch>
        </p:blipFill>
        <p:spPr bwMode="auto">
          <a:xfrm>
            <a:off x="228600" y="3801972"/>
            <a:ext cx="4800600" cy="240832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Reproduction</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After the ovary has been fertilized with pollen, a seed begins to form from an ovule.</a:t>
            </a:r>
            <a:endParaRPr lang="en-US" dirty="0" smtClean="0"/>
          </a:p>
          <a:p>
            <a:pPr>
              <a:buNone/>
            </a:pPr>
            <a:r>
              <a:rPr lang="en-US" u="sng" dirty="0" smtClean="0"/>
              <a:t>Seed Formation</a:t>
            </a:r>
            <a:endParaRPr lang="en-US" dirty="0" smtClean="0"/>
          </a:p>
          <a:p>
            <a:pPr marL="514350" indent="-514350">
              <a:buAutoNum type="arabicPeriod"/>
            </a:pPr>
            <a:r>
              <a:rPr lang="en-US" dirty="0" smtClean="0"/>
              <a:t>Ovule wall becomes </a:t>
            </a:r>
          </a:p>
          <a:p>
            <a:pPr marL="514350" indent="-514350">
              <a:buNone/>
            </a:pPr>
            <a:r>
              <a:rPr lang="en-US" dirty="0" smtClean="0"/>
              <a:t>	</a:t>
            </a:r>
            <a:r>
              <a:rPr lang="en-US" dirty="0" smtClean="0"/>
              <a:t>a </a:t>
            </a:r>
            <a:r>
              <a:rPr lang="en-US" dirty="0" smtClean="0">
                <a:solidFill>
                  <a:srgbClr val="FF0000"/>
                </a:solidFill>
              </a:rPr>
              <a:t>seed coat</a:t>
            </a:r>
          </a:p>
          <a:p>
            <a:pPr marL="514350" indent="-514350">
              <a:buAutoNum type="arabicPeriod" startAt="2"/>
            </a:pPr>
            <a:r>
              <a:rPr lang="en-US" dirty="0" smtClean="0"/>
              <a:t>Zygote becomes </a:t>
            </a:r>
          </a:p>
          <a:p>
            <a:pPr marL="514350" indent="-514350">
              <a:buNone/>
            </a:pPr>
            <a:r>
              <a:rPr lang="en-US" dirty="0" smtClean="0"/>
              <a:t>	</a:t>
            </a:r>
            <a:r>
              <a:rPr lang="en-US" dirty="0" smtClean="0"/>
              <a:t>the </a:t>
            </a:r>
            <a:r>
              <a:rPr lang="en-US" dirty="0" smtClean="0">
                <a:solidFill>
                  <a:srgbClr val="FF0000"/>
                </a:solidFill>
              </a:rPr>
              <a:t>embryo</a:t>
            </a:r>
          </a:p>
          <a:p>
            <a:pPr marL="514350" indent="-514350">
              <a:buAutoNum type="arabicPeriod" startAt="2"/>
            </a:pPr>
            <a:r>
              <a:rPr lang="en-US" dirty="0" smtClean="0"/>
              <a:t>Central cell </a:t>
            </a:r>
          </a:p>
          <a:p>
            <a:pPr marL="514350" indent="-514350">
              <a:buNone/>
            </a:pPr>
            <a:r>
              <a:rPr lang="en-US" dirty="0" smtClean="0"/>
              <a:t>	</a:t>
            </a:r>
            <a:r>
              <a:rPr lang="en-US" dirty="0" smtClean="0"/>
              <a:t>becomes the </a:t>
            </a:r>
            <a:r>
              <a:rPr lang="en-US" dirty="0" smtClean="0">
                <a:solidFill>
                  <a:srgbClr val="FF0000"/>
                </a:solidFill>
              </a:rPr>
              <a:t>food</a:t>
            </a:r>
          </a:p>
          <a:p>
            <a:pPr marL="514350" indent="-514350">
              <a:buAutoNum type="arabicPeriod" startAt="2"/>
            </a:pPr>
            <a:r>
              <a:rPr lang="en-US" dirty="0" smtClean="0"/>
              <a:t>Ovary develops into</a:t>
            </a:r>
          </a:p>
          <a:p>
            <a:pPr marL="514350" indent="-514350">
              <a:buNone/>
            </a:pPr>
            <a:r>
              <a:rPr lang="en-US" dirty="0" smtClean="0"/>
              <a:t>	</a:t>
            </a:r>
            <a:r>
              <a:rPr lang="en-US" dirty="0" smtClean="0"/>
              <a:t> a </a:t>
            </a:r>
            <a:r>
              <a:rPr lang="en-US" dirty="0" smtClean="0">
                <a:solidFill>
                  <a:srgbClr val="FF0000"/>
                </a:solidFill>
              </a:rPr>
              <a:t>fruit</a:t>
            </a:r>
            <a:endParaRPr lang="en-US" dirty="0">
              <a:solidFill>
                <a:srgbClr val="FF0000"/>
              </a:solidFill>
            </a:endParaRPr>
          </a:p>
        </p:txBody>
      </p:sp>
      <p:pic>
        <p:nvPicPr>
          <p:cNvPr id="49154" name="Picture 2" descr="http://universe-review.ca/I10-22-plants2.jpg"/>
          <p:cNvPicPr>
            <a:picLocks noChangeAspect="1" noChangeArrowheads="1"/>
          </p:cNvPicPr>
          <p:nvPr/>
        </p:nvPicPr>
        <p:blipFill>
          <a:blip r:embed="rId2" cstate="print"/>
          <a:srcRect/>
          <a:stretch>
            <a:fillRect/>
          </a:stretch>
        </p:blipFill>
        <p:spPr bwMode="auto">
          <a:xfrm>
            <a:off x="3733800" y="2438400"/>
            <a:ext cx="5191125" cy="320040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Reproduction</a:t>
            </a:r>
            <a:endParaRPr lang="en-US" dirty="0"/>
          </a:p>
        </p:txBody>
      </p:sp>
      <p:sp>
        <p:nvSpPr>
          <p:cNvPr id="3" name="Content Placeholder 2"/>
          <p:cNvSpPr>
            <a:spLocks noGrp="1"/>
          </p:cNvSpPr>
          <p:nvPr>
            <p:ph sz="quarter" idx="1"/>
          </p:nvPr>
        </p:nvSpPr>
        <p:spPr/>
        <p:txBody>
          <a:bodyPr/>
          <a:lstStyle/>
          <a:p>
            <a:pPr>
              <a:buNone/>
            </a:pPr>
            <a:r>
              <a:rPr lang="en-US" u="sng" dirty="0" smtClean="0"/>
              <a:t>Fruit Varieties</a:t>
            </a:r>
            <a:endParaRPr lang="en-US" dirty="0" smtClean="0"/>
          </a:p>
          <a:p>
            <a:pPr>
              <a:buNone/>
            </a:pPr>
            <a:endParaRPr lang="en-US" u="sng" dirty="0"/>
          </a:p>
        </p:txBody>
      </p:sp>
      <p:pic>
        <p:nvPicPr>
          <p:cNvPr id="4" name="Content Placeholder 3" descr="30T-01-ClassFleshyFruits-L.jpg"/>
          <p:cNvPicPr>
            <a:picLocks noChangeAspect="1"/>
          </p:cNvPicPr>
          <p:nvPr/>
        </p:nvPicPr>
        <p:blipFill>
          <a:blip r:embed="rId2" cstate="print"/>
          <a:stretch>
            <a:fillRect/>
          </a:stretch>
        </p:blipFill>
        <p:spPr>
          <a:xfrm>
            <a:off x="4572000" y="1447800"/>
            <a:ext cx="4343400" cy="5201677"/>
          </a:xfrm>
          <a:prstGeom prst="rect">
            <a:avLst/>
          </a:prstGeom>
        </p:spPr>
      </p:pic>
      <p:pic>
        <p:nvPicPr>
          <p:cNvPr id="50178" name="Picture 2" descr="http://www.alakhimpex.com/images/images/dryfruit.jpg"/>
          <p:cNvPicPr>
            <a:picLocks noChangeAspect="1" noChangeArrowheads="1"/>
          </p:cNvPicPr>
          <p:nvPr/>
        </p:nvPicPr>
        <p:blipFill>
          <a:blip r:embed="rId3" cstate="print"/>
          <a:srcRect/>
          <a:stretch>
            <a:fillRect/>
          </a:stretch>
        </p:blipFill>
        <p:spPr bwMode="auto">
          <a:xfrm>
            <a:off x="762000" y="3352800"/>
            <a:ext cx="3124200" cy="3124200"/>
          </a:xfrm>
          <a:prstGeom prst="rect">
            <a:avLst/>
          </a:prstGeom>
          <a:noFill/>
        </p:spPr>
      </p:pic>
      <p:sp>
        <p:nvSpPr>
          <p:cNvPr id="6" name="TextBox 5"/>
          <p:cNvSpPr txBox="1"/>
          <p:nvPr/>
        </p:nvSpPr>
        <p:spPr>
          <a:xfrm>
            <a:off x="304800" y="2743200"/>
            <a:ext cx="3657600" cy="523220"/>
          </a:xfrm>
          <a:prstGeom prst="rect">
            <a:avLst/>
          </a:prstGeom>
          <a:noFill/>
        </p:spPr>
        <p:txBody>
          <a:bodyPr wrap="square" rtlCol="0">
            <a:spAutoFit/>
          </a:bodyPr>
          <a:lstStyle/>
          <a:p>
            <a:r>
              <a:rPr lang="en-US" sz="2800" dirty="0" smtClean="0"/>
              <a:t>Dry Fruit Examples:</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Reproduction</a:t>
            </a:r>
            <a:endParaRPr lang="en-US" dirty="0"/>
          </a:p>
        </p:txBody>
      </p:sp>
      <p:sp>
        <p:nvSpPr>
          <p:cNvPr id="3" name="Content Placeholder 2"/>
          <p:cNvSpPr>
            <a:spLocks noGrp="1"/>
          </p:cNvSpPr>
          <p:nvPr>
            <p:ph sz="quarter" idx="1"/>
          </p:nvPr>
        </p:nvSpPr>
        <p:spPr/>
        <p:txBody>
          <a:bodyPr/>
          <a:lstStyle/>
          <a:p>
            <a:r>
              <a:rPr lang="en-US" dirty="0" smtClean="0"/>
              <a:t>The purpose of fruits on flowering plants is to assist in seed dispersal through the following methods:</a:t>
            </a:r>
          </a:p>
          <a:p>
            <a:pPr>
              <a:buNone/>
            </a:pPr>
            <a:endParaRPr lang="en-US" dirty="0" smtClean="0"/>
          </a:p>
          <a:p>
            <a:pPr lvl="1"/>
            <a:r>
              <a:rPr lang="en-US" sz="2800" dirty="0" smtClean="0"/>
              <a:t>Wind</a:t>
            </a:r>
          </a:p>
          <a:p>
            <a:pPr lvl="1"/>
            <a:r>
              <a:rPr lang="en-US" sz="2800" dirty="0" smtClean="0"/>
              <a:t>Water</a:t>
            </a:r>
          </a:p>
          <a:p>
            <a:pPr lvl="1"/>
            <a:r>
              <a:rPr lang="en-US" sz="2800" dirty="0" smtClean="0"/>
              <a:t>Animals</a:t>
            </a:r>
            <a:endParaRPr lang="en-US" sz="2800" dirty="0"/>
          </a:p>
        </p:txBody>
      </p:sp>
      <p:pic>
        <p:nvPicPr>
          <p:cNvPr id="51202" name="Picture 2" descr="http://ichef.bbci.co.uk/naturelibrary/images/ic/credit/640x395/s/se/seed_dispersal/seed_dispersal_1.jpg"/>
          <p:cNvPicPr>
            <a:picLocks noChangeAspect="1" noChangeArrowheads="1"/>
          </p:cNvPicPr>
          <p:nvPr/>
        </p:nvPicPr>
        <p:blipFill>
          <a:blip r:embed="rId2" cstate="print"/>
          <a:srcRect/>
          <a:stretch>
            <a:fillRect/>
          </a:stretch>
        </p:blipFill>
        <p:spPr bwMode="auto">
          <a:xfrm>
            <a:off x="304800" y="4572000"/>
            <a:ext cx="3379808" cy="2085976"/>
          </a:xfrm>
          <a:prstGeom prst="rect">
            <a:avLst/>
          </a:prstGeom>
          <a:noFill/>
        </p:spPr>
      </p:pic>
      <p:pic>
        <p:nvPicPr>
          <p:cNvPr id="51204" name="Picture 4" descr="http://www.tokresource.org/tok_classes/biobiobio/biomenu/angiosperm_reproduction/30_09FruitSeedDispersal-U.jpg"/>
          <p:cNvPicPr>
            <a:picLocks noChangeAspect="1" noChangeArrowheads="1"/>
          </p:cNvPicPr>
          <p:nvPr/>
        </p:nvPicPr>
        <p:blipFill>
          <a:blip r:embed="rId3" cstate="print"/>
          <a:srcRect/>
          <a:stretch>
            <a:fillRect/>
          </a:stretch>
        </p:blipFill>
        <p:spPr bwMode="auto">
          <a:xfrm>
            <a:off x="6934200" y="2438400"/>
            <a:ext cx="1981200" cy="1981200"/>
          </a:xfrm>
          <a:prstGeom prst="rect">
            <a:avLst/>
          </a:prstGeom>
          <a:noFill/>
        </p:spPr>
      </p:pic>
      <p:pic>
        <p:nvPicPr>
          <p:cNvPr id="51206" name="Picture 6" descr="http://resources.teachnet.ie/tburke/plantrepro/images/dandeloin/DSCF2470.JPG"/>
          <p:cNvPicPr>
            <a:picLocks noChangeAspect="1" noChangeArrowheads="1"/>
          </p:cNvPicPr>
          <p:nvPr/>
        </p:nvPicPr>
        <p:blipFill>
          <a:blip r:embed="rId4" cstate="print"/>
          <a:srcRect/>
          <a:stretch>
            <a:fillRect/>
          </a:stretch>
        </p:blipFill>
        <p:spPr bwMode="auto">
          <a:xfrm>
            <a:off x="2590800" y="2514600"/>
            <a:ext cx="3124200" cy="2082801"/>
          </a:xfrm>
          <a:prstGeom prst="rect">
            <a:avLst/>
          </a:prstGeom>
          <a:noFill/>
        </p:spPr>
      </p:pic>
      <p:pic>
        <p:nvPicPr>
          <p:cNvPr id="51208" name="Picture 8" descr="http://ipkent.edu.my/kdcpc/pc31/Photo/freund-jurgen-coconut-floating-on-water-indo-pacific-split-level-dispersal-of-seed.jpg"/>
          <p:cNvPicPr>
            <a:picLocks noChangeAspect="1" noChangeArrowheads="1"/>
          </p:cNvPicPr>
          <p:nvPr/>
        </p:nvPicPr>
        <p:blipFill>
          <a:blip r:embed="rId5" cstate="print"/>
          <a:srcRect/>
          <a:stretch>
            <a:fillRect/>
          </a:stretch>
        </p:blipFill>
        <p:spPr bwMode="auto">
          <a:xfrm>
            <a:off x="4648200" y="4457700"/>
            <a:ext cx="3200400" cy="24003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Reproduction</a:t>
            </a:r>
            <a:endParaRPr lang="en-US" dirty="0"/>
          </a:p>
        </p:txBody>
      </p:sp>
      <p:sp>
        <p:nvSpPr>
          <p:cNvPr id="3" name="Content Placeholder 2"/>
          <p:cNvSpPr>
            <a:spLocks noGrp="1"/>
          </p:cNvSpPr>
          <p:nvPr>
            <p:ph sz="quarter" idx="1"/>
          </p:nvPr>
        </p:nvSpPr>
        <p:spPr/>
        <p:txBody>
          <a:bodyPr/>
          <a:lstStyle/>
          <a:p>
            <a:r>
              <a:rPr lang="en-US" dirty="0" smtClean="0"/>
              <a:t>Once seeds are dispersed they then begin the process of germination</a:t>
            </a:r>
          </a:p>
          <a:p>
            <a:pPr>
              <a:buNone/>
            </a:pPr>
            <a:endParaRPr lang="en-US" dirty="0" smtClean="0"/>
          </a:p>
          <a:p>
            <a:pPr>
              <a:buNone/>
            </a:pPr>
            <a:r>
              <a:rPr lang="en-US" u="sng" dirty="0" smtClean="0"/>
              <a:t>Seed Germination</a:t>
            </a:r>
            <a:endParaRPr lang="en-US" dirty="0" smtClean="0"/>
          </a:p>
          <a:p>
            <a:pPr>
              <a:buNone/>
            </a:pPr>
            <a:endParaRPr lang="en-US" u="sng" dirty="0" smtClean="0"/>
          </a:p>
          <a:p>
            <a:pPr>
              <a:buNone/>
            </a:pPr>
            <a:r>
              <a:rPr lang="en-US" dirty="0" smtClean="0"/>
              <a:t>1.  All seeds have a period of inactivity called </a:t>
            </a:r>
            <a:r>
              <a:rPr lang="en-US" dirty="0" smtClean="0">
                <a:solidFill>
                  <a:srgbClr val="FF0000"/>
                </a:solidFill>
              </a:rPr>
              <a:t>dormancy</a:t>
            </a:r>
          </a:p>
          <a:p>
            <a:pPr>
              <a:buNone/>
            </a:pPr>
            <a:endParaRPr lang="en-US" dirty="0" smtClean="0"/>
          </a:p>
          <a:p>
            <a:pPr>
              <a:buNone/>
            </a:pPr>
            <a:r>
              <a:rPr lang="en-US" dirty="0" smtClean="0"/>
              <a:t>2.  Germination occurs when dormancy is broken under favorable conditions</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Tissue</a:t>
            </a:r>
            <a:endParaRPr lang="en-US" dirty="0"/>
          </a:p>
        </p:txBody>
      </p:sp>
      <p:sp>
        <p:nvSpPr>
          <p:cNvPr id="3" name="Content Placeholder 2"/>
          <p:cNvSpPr>
            <a:spLocks noGrp="1"/>
          </p:cNvSpPr>
          <p:nvPr>
            <p:ph sz="quarter" idx="1"/>
          </p:nvPr>
        </p:nvSpPr>
        <p:spPr>
          <a:xfrm>
            <a:off x="301752" y="1527048"/>
            <a:ext cx="4117848" cy="4572000"/>
          </a:xfrm>
        </p:spPr>
        <p:txBody>
          <a:bodyPr/>
          <a:lstStyle/>
          <a:p>
            <a:pPr>
              <a:buNone/>
            </a:pPr>
            <a:r>
              <a:rPr lang="en-US" u="sng" dirty="0" smtClean="0"/>
              <a:t>Xylem</a:t>
            </a:r>
            <a:r>
              <a:rPr lang="en-US" dirty="0" smtClean="0"/>
              <a:t>:  moves water</a:t>
            </a:r>
          </a:p>
          <a:p>
            <a:pPr>
              <a:buNone/>
            </a:pPr>
            <a:endParaRPr lang="en-US" u="sng" dirty="0" smtClean="0"/>
          </a:p>
          <a:p>
            <a:pPr>
              <a:buNone/>
            </a:pPr>
            <a:endParaRPr lang="en-US" u="sng" dirty="0" smtClean="0"/>
          </a:p>
          <a:p>
            <a:pPr>
              <a:buNone/>
            </a:pPr>
            <a:endParaRPr lang="en-US" u="sng" dirty="0" smtClean="0"/>
          </a:p>
          <a:p>
            <a:pPr>
              <a:buNone/>
            </a:pPr>
            <a:endParaRPr lang="en-US" u="sng" dirty="0" smtClean="0"/>
          </a:p>
        </p:txBody>
      </p:sp>
      <p:pic>
        <p:nvPicPr>
          <p:cNvPr id="15362" name="Picture 2" descr="http://images.yourdictionary.com/images/science/ASxylem.jpg"/>
          <p:cNvPicPr>
            <a:picLocks noChangeAspect="1" noChangeArrowheads="1"/>
          </p:cNvPicPr>
          <p:nvPr/>
        </p:nvPicPr>
        <p:blipFill>
          <a:blip r:embed="rId2" cstate="print"/>
          <a:srcRect/>
          <a:stretch>
            <a:fillRect/>
          </a:stretch>
        </p:blipFill>
        <p:spPr bwMode="auto">
          <a:xfrm>
            <a:off x="4191000" y="990600"/>
            <a:ext cx="4333875" cy="3362326"/>
          </a:xfrm>
          <a:prstGeom prst="rect">
            <a:avLst/>
          </a:prstGeom>
          <a:noFill/>
        </p:spPr>
      </p:pic>
      <p:pic>
        <p:nvPicPr>
          <p:cNvPr id="15364" name="Picture 4" descr="http://www.biologie.uni-hamburg.de/b-online/library/webb/BOT410/410Labs/LabsHTML-99/Xylem/Image174.jpg"/>
          <p:cNvPicPr>
            <a:picLocks noChangeAspect="1" noChangeArrowheads="1"/>
          </p:cNvPicPr>
          <p:nvPr/>
        </p:nvPicPr>
        <p:blipFill>
          <a:blip r:embed="rId3" cstate="print"/>
          <a:srcRect/>
          <a:stretch>
            <a:fillRect/>
          </a:stretch>
        </p:blipFill>
        <p:spPr bwMode="auto">
          <a:xfrm>
            <a:off x="685800" y="2438400"/>
            <a:ext cx="2590800" cy="3886200"/>
          </a:xfrm>
          <a:prstGeom prst="rect">
            <a:avLst/>
          </a:prstGeom>
          <a:noFill/>
        </p:spPr>
      </p:pic>
      <p:sp>
        <p:nvSpPr>
          <p:cNvPr id="6" name="TextBox 5"/>
          <p:cNvSpPr txBox="1"/>
          <p:nvPr/>
        </p:nvSpPr>
        <p:spPr>
          <a:xfrm>
            <a:off x="4572000" y="4724400"/>
            <a:ext cx="4267200" cy="954107"/>
          </a:xfrm>
          <a:prstGeom prst="rect">
            <a:avLst/>
          </a:prstGeom>
          <a:noFill/>
        </p:spPr>
        <p:txBody>
          <a:bodyPr wrap="square" rtlCol="0">
            <a:spAutoFit/>
          </a:bodyPr>
          <a:lstStyle/>
          <a:p>
            <a:pPr>
              <a:buNone/>
            </a:pPr>
            <a:r>
              <a:rPr lang="en-US" sz="2800" u="sng" dirty="0" smtClean="0"/>
              <a:t>Phloem</a:t>
            </a:r>
            <a:r>
              <a:rPr lang="en-US" sz="2800" dirty="0" smtClean="0"/>
              <a:t>:  moves food (sugars)</a:t>
            </a:r>
            <a:endParaRPr lang="en-US" sz="2800"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Reproduction</a:t>
            </a:r>
            <a:endParaRPr lang="en-US" dirty="0"/>
          </a:p>
        </p:txBody>
      </p:sp>
      <p:sp>
        <p:nvSpPr>
          <p:cNvPr id="3" name="Content Placeholder 2"/>
          <p:cNvSpPr>
            <a:spLocks noGrp="1"/>
          </p:cNvSpPr>
          <p:nvPr>
            <p:ph sz="quarter" idx="1"/>
          </p:nvPr>
        </p:nvSpPr>
        <p:spPr/>
        <p:txBody>
          <a:bodyPr/>
          <a:lstStyle/>
          <a:p>
            <a:pPr>
              <a:buNone/>
            </a:pPr>
            <a:r>
              <a:rPr lang="en-US" dirty="0" smtClean="0"/>
              <a:t>Seed germination requires: </a:t>
            </a:r>
          </a:p>
          <a:p>
            <a:r>
              <a:rPr lang="en-US" dirty="0" smtClean="0">
                <a:solidFill>
                  <a:srgbClr val="FF0000"/>
                </a:solidFill>
              </a:rPr>
              <a:t>Water</a:t>
            </a:r>
            <a:r>
              <a:rPr lang="en-US" dirty="0" smtClean="0"/>
              <a:t>, </a:t>
            </a:r>
            <a:r>
              <a:rPr lang="en-US" dirty="0" smtClean="0">
                <a:solidFill>
                  <a:srgbClr val="FF0000"/>
                </a:solidFill>
              </a:rPr>
              <a:t>oxygen</a:t>
            </a:r>
            <a:r>
              <a:rPr lang="en-US" dirty="0" smtClean="0"/>
              <a:t> and proper </a:t>
            </a:r>
            <a:r>
              <a:rPr lang="en-US" dirty="0" smtClean="0">
                <a:solidFill>
                  <a:srgbClr val="FF0000"/>
                </a:solidFill>
              </a:rPr>
              <a:t>temperature</a:t>
            </a:r>
          </a:p>
          <a:p>
            <a:r>
              <a:rPr lang="en-US" dirty="0" smtClean="0"/>
              <a:t>Specialized species requires conditions like </a:t>
            </a:r>
            <a:r>
              <a:rPr lang="en-US" dirty="0" smtClean="0">
                <a:solidFill>
                  <a:srgbClr val="FF0000"/>
                </a:solidFill>
              </a:rPr>
              <a:t>frost</a:t>
            </a:r>
            <a:r>
              <a:rPr lang="en-US" dirty="0" smtClean="0"/>
              <a:t> or </a:t>
            </a:r>
            <a:r>
              <a:rPr lang="en-US" dirty="0" smtClean="0">
                <a:solidFill>
                  <a:srgbClr val="FF0000"/>
                </a:solidFill>
              </a:rPr>
              <a:t>fire</a:t>
            </a:r>
            <a:r>
              <a:rPr lang="en-US" dirty="0" smtClean="0"/>
              <a:t> to initiate germination</a:t>
            </a:r>
            <a:endParaRPr lang="en-US" dirty="0"/>
          </a:p>
        </p:txBody>
      </p:sp>
      <p:pic>
        <p:nvPicPr>
          <p:cNvPr id="4" name="Content Placeholder 5" descr="38-14-SeedGermination-L.gif"/>
          <p:cNvPicPr>
            <a:picLocks noChangeAspect="1"/>
          </p:cNvPicPr>
          <p:nvPr/>
        </p:nvPicPr>
        <p:blipFill>
          <a:blip r:embed="rId2" cstate="print"/>
          <a:srcRect r="51152" b="55552"/>
          <a:stretch>
            <a:fillRect/>
          </a:stretch>
        </p:blipFill>
        <p:spPr>
          <a:xfrm>
            <a:off x="457200" y="3505200"/>
            <a:ext cx="4920428" cy="2971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Tissue</a:t>
            </a:r>
            <a:endParaRPr lang="en-US" dirty="0"/>
          </a:p>
        </p:txBody>
      </p:sp>
      <p:sp>
        <p:nvSpPr>
          <p:cNvPr id="3" name="Content Placeholder 2"/>
          <p:cNvSpPr>
            <a:spLocks noGrp="1"/>
          </p:cNvSpPr>
          <p:nvPr>
            <p:ph sz="quarter" idx="1"/>
          </p:nvPr>
        </p:nvSpPr>
        <p:spPr/>
        <p:txBody>
          <a:bodyPr/>
          <a:lstStyle/>
          <a:p>
            <a:pPr>
              <a:buNone/>
            </a:pPr>
            <a:r>
              <a:rPr lang="en-US" u="sng" dirty="0" err="1" smtClean="0"/>
              <a:t>Meristematic</a:t>
            </a:r>
            <a:r>
              <a:rPr lang="en-US" u="sng" dirty="0" smtClean="0"/>
              <a:t> Tissue</a:t>
            </a:r>
            <a:endParaRPr lang="en-US" dirty="0" smtClean="0"/>
          </a:p>
          <a:p>
            <a:r>
              <a:rPr lang="en-US" dirty="0" smtClean="0"/>
              <a:t>Used to promote growth</a:t>
            </a:r>
          </a:p>
          <a:p>
            <a:r>
              <a:rPr lang="en-US" dirty="0" smtClean="0"/>
              <a:t>Divided into apical and lateral </a:t>
            </a:r>
            <a:endParaRPr lang="en-US" dirty="0"/>
          </a:p>
        </p:txBody>
      </p:sp>
      <p:pic>
        <p:nvPicPr>
          <p:cNvPr id="4" name="Picture 7" descr="http://3.bp.blogspot.com/_207DNIaL-gc/TRz2t81AO-I/AAAAAAAAAZ8/qViHk2IdS2A/s1600/root+zones.gif"/>
          <p:cNvPicPr>
            <a:picLocks noChangeAspect="1" noChangeArrowheads="1"/>
          </p:cNvPicPr>
          <p:nvPr/>
        </p:nvPicPr>
        <p:blipFill>
          <a:blip r:embed="rId2" cstate="print"/>
          <a:srcRect/>
          <a:stretch>
            <a:fillRect/>
          </a:stretch>
        </p:blipFill>
        <p:spPr bwMode="auto">
          <a:xfrm>
            <a:off x="2362200" y="3124200"/>
            <a:ext cx="2667000" cy="3123820"/>
          </a:xfrm>
          <a:prstGeom prst="rect">
            <a:avLst/>
          </a:prstGeom>
          <a:noFill/>
          <a:ln w="9525">
            <a:noFill/>
            <a:miter lim="800000"/>
            <a:headEnd/>
            <a:tailEnd/>
          </a:ln>
        </p:spPr>
      </p:pic>
      <p:sp>
        <p:nvSpPr>
          <p:cNvPr id="5" name="TextBox 4"/>
          <p:cNvSpPr txBox="1"/>
          <p:nvPr/>
        </p:nvSpPr>
        <p:spPr>
          <a:xfrm>
            <a:off x="304800" y="3200400"/>
            <a:ext cx="2209800" cy="3046988"/>
          </a:xfrm>
          <a:prstGeom prst="rect">
            <a:avLst/>
          </a:prstGeom>
          <a:noFill/>
        </p:spPr>
        <p:txBody>
          <a:bodyPr wrap="square" rtlCol="0">
            <a:spAutoFit/>
          </a:bodyPr>
          <a:lstStyle/>
          <a:p>
            <a:r>
              <a:rPr lang="en-US" sz="2400" b="1" u="sng" dirty="0" smtClean="0"/>
              <a:t>Apical</a:t>
            </a:r>
            <a:r>
              <a:rPr lang="en-US" sz="2400" dirty="0" smtClean="0"/>
              <a:t>:  primary growth that </a:t>
            </a:r>
            <a:r>
              <a:rPr lang="en-US" sz="2400" b="1" dirty="0" smtClean="0"/>
              <a:t>increases the length </a:t>
            </a:r>
            <a:r>
              <a:rPr lang="en-US" sz="2400" dirty="0" smtClean="0"/>
              <a:t>of the plant through roots and shoots</a:t>
            </a:r>
            <a:endParaRPr lang="en-US" sz="2400" u="sng" dirty="0"/>
          </a:p>
        </p:txBody>
      </p:sp>
      <p:pic>
        <p:nvPicPr>
          <p:cNvPr id="6" name="Picture 2" descr="http://summitvoice.files.wordpress.com/2011/11/tree_rings-v2.jpg"/>
          <p:cNvPicPr>
            <a:picLocks noChangeAspect="1" noChangeArrowheads="1"/>
          </p:cNvPicPr>
          <p:nvPr/>
        </p:nvPicPr>
        <p:blipFill>
          <a:blip r:embed="rId3" cstate="print"/>
          <a:srcRect/>
          <a:stretch>
            <a:fillRect/>
          </a:stretch>
        </p:blipFill>
        <p:spPr bwMode="auto">
          <a:xfrm>
            <a:off x="5334000" y="1143000"/>
            <a:ext cx="3810000" cy="2745312"/>
          </a:xfrm>
          <a:prstGeom prst="rect">
            <a:avLst/>
          </a:prstGeom>
          <a:noFill/>
          <a:ln w="9525">
            <a:noFill/>
            <a:miter lim="800000"/>
            <a:headEnd/>
            <a:tailEnd/>
          </a:ln>
        </p:spPr>
      </p:pic>
      <p:sp>
        <p:nvSpPr>
          <p:cNvPr id="7" name="TextBox 6"/>
          <p:cNvSpPr txBox="1"/>
          <p:nvPr/>
        </p:nvSpPr>
        <p:spPr>
          <a:xfrm>
            <a:off x="5791200" y="4038600"/>
            <a:ext cx="2971800" cy="1938992"/>
          </a:xfrm>
          <a:prstGeom prst="rect">
            <a:avLst/>
          </a:prstGeom>
          <a:noFill/>
        </p:spPr>
        <p:txBody>
          <a:bodyPr wrap="square" rtlCol="0">
            <a:spAutoFit/>
          </a:bodyPr>
          <a:lstStyle/>
          <a:p>
            <a:r>
              <a:rPr lang="en-US" sz="2400" b="1" u="sng" dirty="0" smtClean="0"/>
              <a:t>Lateral</a:t>
            </a:r>
            <a:r>
              <a:rPr lang="en-US" sz="2400" dirty="0" smtClean="0"/>
              <a:t>: secondary growth that </a:t>
            </a:r>
            <a:r>
              <a:rPr lang="en-US" sz="2400" b="1" dirty="0" smtClean="0"/>
              <a:t>increases width </a:t>
            </a:r>
            <a:r>
              <a:rPr lang="en-US" sz="2400" dirty="0" smtClean="0"/>
              <a:t>through horizontal growth or rings</a:t>
            </a:r>
            <a:endParaRPr lang="en-US" sz="2400" u="sng" dirty="0"/>
          </a:p>
        </p:txBody>
      </p:sp>
      <p:sp>
        <p:nvSpPr>
          <p:cNvPr id="8" name="TextBox 7"/>
          <p:cNvSpPr txBox="1"/>
          <p:nvPr/>
        </p:nvSpPr>
        <p:spPr>
          <a:xfrm>
            <a:off x="4114800" y="5029200"/>
            <a:ext cx="914400" cy="646331"/>
          </a:xfrm>
          <a:prstGeom prst="rect">
            <a:avLst/>
          </a:prstGeom>
          <a:noFill/>
        </p:spPr>
        <p:txBody>
          <a:bodyPr wrap="square" rtlCol="0">
            <a:spAutoFit/>
          </a:bodyPr>
          <a:lstStyle/>
          <a:p>
            <a:r>
              <a:rPr lang="en-US" b="1" dirty="0" smtClean="0">
                <a:solidFill>
                  <a:schemeClr val="accent2">
                    <a:lumMod val="50000"/>
                  </a:schemeClr>
                </a:solidFill>
              </a:rPr>
              <a:t>ROOT CAP</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a:t>
            </a:r>
            <a:endParaRPr lang="en-US" dirty="0"/>
          </a:p>
        </p:txBody>
      </p:sp>
      <p:sp>
        <p:nvSpPr>
          <p:cNvPr id="3" name="Content Placeholder 2"/>
          <p:cNvSpPr>
            <a:spLocks noGrp="1"/>
          </p:cNvSpPr>
          <p:nvPr>
            <p:ph sz="quarter" idx="1"/>
          </p:nvPr>
        </p:nvSpPr>
        <p:spPr>
          <a:xfrm>
            <a:off x="301752" y="1527048"/>
            <a:ext cx="3660648" cy="4572000"/>
          </a:xfrm>
        </p:spPr>
        <p:txBody>
          <a:bodyPr/>
          <a:lstStyle/>
          <a:p>
            <a:pPr>
              <a:buNone/>
            </a:pPr>
            <a:r>
              <a:rPr lang="en-US" u="sng" dirty="0" smtClean="0"/>
              <a:t>Roots</a:t>
            </a:r>
            <a:endParaRPr lang="en-US" dirty="0" smtClean="0"/>
          </a:p>
          <a:p>
            <a:r>
              <a:rPr lang="en-US" dirty="0" smtClean="0"/>
              <a:t>Provide absorption for water and minerals</a:t>
            </a:r>
          </a:p>
          <a:p>
            <a:r>
              <a:rPr lang="en-US" smtClean="0"/>
              <a:t>Provide anchors </a:t>
            </a:r>
            <a:r>
              <a:rPr lang="en-US" dirty="0" smtClean="0"/>
              <a:t>for stability</a:t>
            </a:r>
          </a:p>
          <a:p>
            <a:r>
              <a:rPr lang="en-US" dirty="0" smtClean="0"/>
              <a:t>Provide areas of food storage</a:t>
            </a:r>
            <a:endParaRPr lang="en-US" dirty="0"/>
          </a:p>
        </p:txBody>
      </p:sp>
      <p:pic>
        <p:nvPicPr>
          <p:cNvPr id="4" name="Picture 2" descr="http://chadcaton.edublogs.org/files/2010/01/ROOT-systems-THIS-ONE.jpg"/>
          <p:cNvPicPr>
            <a:picLocks noChangeAspect="1" noChangeArrowheads="1"/>
          </p:cNvPicPr>
          <p:nvPr/>
        </p:nvPicPr>
        <p:blipFill>
          <a:blip r:embed="rId2" cstate="print"/>
          <a:srcRect/>
          <a:stretch>
            <a:fillRect/>
          </a:stretch>
        </p:blipFill>
        <p:spPr bwMode="auto">
          <a:xfrm>
            <a:off x="4800600" y="1371600"/>
            <a:ext cx="4114800" cy="512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a:t>
            </a:r>
            <a:endParaRPr lang="en-US" dirty="0"/>
          </a:p>
        </p:txBody>
      </p:sp>
      <p:sp>
        <p:nvSpPr>
          <p:cNvPr id="3" name="Content Placeholder 2"/>
          <p:cNvSpPr>
            <a:spLocks noGrp="1"/>
          </p:cNvSpPr>
          <p:nvPr>
            <p:ph sz="quarter" idx="1"/>
          </p:nvPr>
        </p:nvSpPr>
        <p:spPr>
          <a:xfrm>
            <a:off x="301752" y="1527048"/>
            <a:ext cx="3508248" cy="4572000"/>
          </a:xfrm>
        </p:spPr>
        <p:txBody>
          <a:bodyPr/>
          <a:lstStyle/>
          <a:p>
            <a:pPr>
              <a:buNone/>
            </a:pPr>
            <a:r>
              <a:rPr lang="en-US" u="sng" dirty="0" smtClean="0"/>
              <a:t>Stems</a:t>
            </a:r>
            <a:endParaRPr lang="en-US" dirty="0" smtClean="0"/>
          </a:p>
          <a:p>
            <a:r>
              <a:rPr lang="en-US" dirty="0" smtClean="0"/>
              <a:t>Structural support for leaves</a:t>
            </a:r>
          </a:p>
          <a:p>
            <a:r>
              <a:rPr lang="en-US" dirty="0" smtClean="0"/>
              <a:t>Transports materials between roots and leaves</a:t>
            </a:r>
          </a:p>
          <a:p>
            <a:r>
              <a:rPr lang="en-US" dirty="0" smtClean="0"/>
              <a:t>Can sometimes photosynthesize</a:t>
            </a:r>
            <a:endParaRPr lang="en-US" dirty="0"/>
          </a:p>
        </p:txBody>
      </p:sp>
      <p:pic>
        <p:nvPicPr>
          <p:cNvPr id="4" name="Picture 2" descr="http://www.missouriplants.com/Greenopp/Asclepias_viridiflora_stem.jpg"/>
          <p:cNvPicPr>
            <a:picLocks noChangeAspect="1" noChangeArrowheads="1"/>
          </p:cNvPicPr>
          <p:nvPr/>
        </p:nvPicPr>
        <p:blipFill>
          <a:blip r:embed="rId2" cstate="print"/>
          <a:srcRect/>
          <a:stretch>
            <a:fillRect/>
          </a:stretch>
        </p:blipFill>
        <p:spPr bwMode="auto">
          <a:xfrm>
            <a:off x="3733800" y="1600200"/>
            <a:ext cx="2209800" cy="2995613"/>
          </a:xfrm>
          <a:prstGeom prst="rect">
            <a:avLst/>
          </a:prstGeom>
          <a:noFill/>
          <a:ln w="9525">
            <a:noFill/>
            <a:miter lim="800000"/>
            <a:headEnd/>
            <a:tailEnd/>
          </a:ln>
        </p:spPr>
      </p:pic>
      <p:sp>
        <p:nvSpPr>
          <p:cNvPr id="5" name="TextBox 4"/>
          <p:cNvSpPr txBox="1"/>
          <p:nvPr/>
        </p:nvSpPr>
        <p:spPr>
          <a:xfrm>
            <a:off x="6096000" y="1828800"/>
            <a:ext cx="2438400" cy="830997"/>
          </a:xfrm>
          <a:prstGeom prst="rect">
            <a:avLst/>
          </a:prstGeom>
          <a:noFill/>
        </p:spPr>
        <p:txBody>
          <a:bodyPr wrap="square" rtlCol="0">
            <a:spAutoFit/>
          </a:bodyPr>
          <a:lstStyle/>
          <a:p>
            <a:r>
              <a:rPr lang="en-US" sz="2400" b="1" dirty="0" smtClean="0">
                <a:solidFill>
                  <a:schemeClr val="accent2">
                    <a:lumMod val="50000"/>
                  </a:schemeClr>
                </a:solidFill>
              </a:rPr>
              <a:t>Herbaceous stem</a:t>
            </a:r>
            <a:endParaRPr lang="en-US" sz="2400" b="1" dirty="0">
              <a:solidFill>
                <a:schemeClr val="accent2">
                  <a:lumMod val="50000"/>
                </a:schemeClr>
              </a:solidFill>
            </a:endParaRPr>
          </a:p>
        </p:txBody>
      </p:sp>
      <p:pic>
        <p:nvPicPr>
          <p:cNvPr id="1026" name="Picture 2" descr="http://www.missouriplants.com/Whiteopp/Staphylea_trifolia_stem.jpg"/>
          <p:cNvPicPr>
            <a:picLocks noChangeAspect="1" noChangeArrowheads="1"/>
          </p:cNvPicPr>
          <p:nvPr/>
        </p:nvPicPr>
        <p:blipFill>
          <a:blip r:embed="rId3" cstate="print"/>
          <a:srcRect/>
          <a:stretch>
            <a:fillRect/>
          </a:stretch>
        </p:blipFill>
        <p:spPr bwMode="auto">
          <a:xfrm>
            <a:off x="6172200" y="3048000"/>
            <a:ext cx="2590800" cy="3429000"/>
          </a:xfrm>
          <a:prstGeom prst="rect">
            <a:avLst/>
          </a:prstGeom>
          <a:noFill/>
        </p:spPr>
      </p:pic>
      <p:sp>
        <p:nvSpPr>
          <p:cNvPr id="7" name="TextBox 6"/>
          <p:cNvSpPr txBox="1"/>
          <p:nvPr/>
        </p:nvSpPr>
        <p:spPr>
          <a:xfrm>
            <a:off x="4572000" y="5486400"/>
            <a:ext cx="1447800" cy="830997"/>
          </a:xfrm>
          <a:prstGeom prst="rect">
            <a:avLst/>
          </a:prstGeom>
          <a:noFill/>
        </p:spPr>
        <p:txBody>
          <a:bodyPr wrap="square" rtlCol="0">
            <a:spAutoFit/>
          </a:bodyPr>
          <a:lstStyle/>
          <a:p>
            <a:pPr algn="r"/>
            <a:r>
              <a:rPr lang="en-US" sz="2400" b="1" dirty="0" smtClean="0">
                <a:solidFill>
                  <a:schemeClr val="accent2">
                    <a:lumMod val="50000"/>
                  </a:schemeClr>
                </a:solidFill>
              </a:rPr>
              <a:t>Woody stem</a:t>
            </a:r>
            <a:endParaRPr lang="en-US" sz="2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a:t>
            </a:r>
            <a:endParaRPr lang="en-US" dirty="0"/>
          </a:p>
        </p:txBody>
      </p:sp>
      <p:sp>
        <p:nvSpPr>
          <p:cNvPr id="3" name="Content Placeholder 2"/>
          <p:cNvSpPr>
            <a:spLocks noGrp="1"/>
          </p:cNvSpPr>
          <p:nvPr>
            <p:ph sz="quarter" idx="1"/>
          </p:nvPr>
        </p:nvSpPr>
        <p:spPr>
          <a:xfrm>
            <a:off x="304800" y="2286000"/>
            <a:ext cx="3660648" cy="4572000"/>
          </a:xfrm>
        </p:spPr>
        <p:txBody>
          <a:bodyPr/>
          <a:lstStyle/>
          <a:p>
            <a:pPr>
              <a:buNone/>
            </a:pPr>
            <a:r>
              <a:rPr lang="en-US" u="sng" dirty="0" smtClean="0"/>
              <a:t>Leaves</a:t>
            </a:r>
            <a:endParaRPr lang="en-US" dirty="0" smtClean="0"/>
          </a:p>
          <a:p>
            <a:r>
              <a:rPr lang="en-US" dirty="0" smtClean="0"/>
              <a:t>Main sites for photosynthesis</a:t>
            </a:r>
          </a:p>
          <a:p>
            <a:r>
              <a:rPr lang="en-US" dirty="0" smtClean="0"/>
              <a:t>Diverse in shapes and sizes to maximize light in their environments</a:t>
            </a:r>
            <a:endParaRPr lang="en-US" dirty="0"/>
          </a:p>
        </p:txBody>
      </p:sp>
      <p:pic>
        <p:nvPicPr>
          <p:cNvPr id="4" name="Picture 6" descr="http://www.dreamstime.com/green-pine-needles-thumb12693629.jpg"/>
          <p:cNvPicPr>
            <a:picLocks noChangeAspect="1" noChangeArrowheads="1"/>
          </p:cNvPicPr>
          <p:nvPr/>
        </p:nvPicPr>
        <p:blipFill>
          <a:blip r:embed="rId2" cstate="print"/>
          <a:srcRect/>
          <a:stretch>
            <a:fillRect/>
          </a:stretch>
        </p:blipFill>
        <p:spPr bwMode="auto">
          <a:xfrm>
            <a:off x="6324600" y="533400"/>
            <a:ext cx="2286000" cy="3146425"/>
          </a:xfrm>
          <a:prstGeom prst="rect">
            <a:avLst/>
          </a:prstGeom>
          <a:noFill/>
          <a:ln w="9525">
            <a:noFill/>
            <a:miter lim="800000"/>
            <a:headEnd/>
            <a:tailEnd/>
          </a:ln>
        </p:spPr>
      </p:pic>
      <p:pic>
        <p:nvPicPr>
          <p:cNvPr id="5" name="Picture 2" descr="http://www.template-on-line.com/template/nature/leaves/images/ginkgo_leaf.jpg"/>
          <p:cNvPicPr>
            <a:picLocks noChangeAspect="1" noChangeArrowheads="1"/>
          </p:cNvPicPr>
          <p:nvPr/>
        </p:nvPicPr>
        <p:blipFill>
          <a:blip r:embed="rId3" cstate="print"/>
          <a:srcRect/>
          <a:stretch>
            <a:fillRect/>
          </a:stretch>
        </p:blipFill>
        <p:spPr bwMode="auto">
          <a:xfrm>
            <a:off x="5867400" y="3886200"/>
            <a:ext cx="3048000" cy="2618586"/>
          </a:xfrm>
          <a:prstGeom prst="rect">
            <a:avLst/>
          </a:prstGeom>
          <a:noFill/>
          <a:ln w="9525">
            <a:noFill/>
            <a:miter lim="800000"/>
            <a:headEnd/>
            <a:tailEnd/>
          </a:ln>
        </p:spPr>
      </p:pic>
      <p:pic>
        <p:nvPicPr>
          <p:cNvPr id="6" name="Picture 8" descr="http://www.superherodesigns.com/journal/cactus_spines.jpg"/>
          <p:cNvPicPr>
            <a:picLocks noChangeAspect="1" noChangeArrowheads="1"/>
          </p:cNvPicPr>
          <p:nvPr/>
        </p:nvPicPr>
        <p:blipFill>
          <a:blip r:embed="rId4" cstate="print"/>
          <a:srcRect/>
          <a:stretch>
            <a:fillRect/>
          </a:stretch>
        </p:blipFill>
        <p:spPr bwMode="auto">
          <a:xfrm>
            <a:off x="3886200" y="3352800"/>
            <a:ext cx="1879600" cy="2819400"/>
          </a:xfrm>
          <a:prstGeom prst="rect">
            <a:avLst/>
          </a:prstGeom>
          <a:noFill/>
          <a:ln w="9525">
            <a:noFill/>
            <a:miter lim="800000"/>
            <a:headEnd/>
            <a:tailEnd/>
          </a:ln>
        </p:spPr>
      </p:pic>
      <p:pic>
        <p:nvPicPr>
          <p:cNvPr id="20482" name="Picture 2" descr="http://upload.wikimedia.org/wikipedia/commons/f/f4/Wintersweet_Chimonanthus_praecox_Leaves_3264px.jpg"/>
          <p:cNvPicPr>
            <a:picLocks noChangeAspect="1" noChangeArrowheads="1"/>
          </p:cNvPicPr>
          <p:nvPr/>
        </p:nvPicPr>
        <p:blipFill>
          <a:blip r:embed="rId5" cstate="print"/>
          <a:srcRect/>
          <a:stretch>
            <a:fillRect/>
          </a:stretch>
        </p:blipFill>
        <p:spPr bwMode="auto">
          <a:xfrm>
            <a:off x="3048000" y="1066800"/>
            <a:ext cx="3048000" cy="228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Plants</a:t>
            </a:r>
            <a:endParaRPr lang="en-US" dirty="0"/>
          </a:p>
        </p:txBody>
      </p:sp>
      <p:sp>
        <p:nvSpPr>
          <p:cNvPr id="3" name="Content Placeholder 2"/>
          <p:cNvSpPr>
            <a:spLocks noGrp="1"/>
          </p:cNvSpPr>
          <p:nvPr>
            <p:ph sz="quarter" idx="1"/>
          </p:nvPr>
        </p:nvSpPr>
        <p:spPr/>
        <p:txBody>
          <a:bodyPr/>
          <a:lstStyle/>
          <a:p>
            <a:pPr>
              <a:buNone/>
            </a:pPr>
            <a:r>
              <a:rPr lang="en-US" dirty="0" smtClean="0"/>
              <a:t>Like other organisms, plants began life in an aquatic environment. Ancient ancestors of  today’s plants probably looked much like the green algae we still see present in modern environments.</a:t>
            </a:r>
          </a:p>
          <a:p>
            <a:pPr>
              <a:buNone/>
            </a:pPr>
            <a:endParaRPr lang="en-US" dirty="0"/>
          </a:p>
        </p:txBody>
      </p:sp>
      <p:pic>
        <p:nvPicPr>
          <p:cNvPr id="21506" name="Picture 2" descr="http://assets.inhabitat.com/wp-content/blogs.dir/1/files/2012/03/green-algae-537x357.jpg"/>
          <p:cNvPicPr>
            <a:picLocks noChangeAspect="1" noChangeArrowheads="1"/>
          </p:cNvPicPr>
          <p:nvPr/>
        </p:nvPicPr>
        <p:blipFill>
          <a:blip r:embed="rId2" cstate="print"/>
          <a:srcRect/>
          <a:stretch>
            <a:fillRect/>
          </a:stretch>
        </p:blipFill>
        <p:spPr bwMode="auto">
          <a:xfrm>
            <a:off x="381000" y="3505200"/>
            <a:ext cx="3733800" cy="2482248"/>
          </a:xfrm>
          <a:prstGeom prst="rect">
            <a:avLst/>
          </a:prstGeom>
          <a:noFill/>
        </p:spPr>
      </p:pic>
      <p:sp>
        <p:nvSpPr>
          <p:cNvPr id="5" name="TextBox 4"/>
          <p:cNvSpPr txBox="1"/>
          <p:nvPr/>
        </p:nvSpPr>
        <p:spPr>
          <a:xfrm>
            <a:off x="4572000" y="3581400"/>
            <a:ext cx="4343400" cy="2308324"/>
          </a:xfrm>
          <a:prstGeom prst="rect">
            <a:avLst/>
          </a:prstGeom>
          <a:noFill/>
        </p:spPr>
        <p:txBody>
          <a:bodyPr wrap="square" rtlCol="0">
            <a:spAutoFit/>
          </a:bodyPr>
          <a:lstStyle/>
          <a:p>
            <a:r>
              <a:rPr lang="en-US" sz="2400" b="1" u="sng" dirty="0" smtClean="0">
                <a:solidFill>
                  <a:schemeClr val="accent2">
                    <a:lumMod val="50000"/>
                  </a:schemeClr>
                </a:solidFill>
              </a:rPr>
              <a:t>Common characteristics</a:t>
            </a:r>
          </a:p>
          <a:p>
            <a:endParaRPr lang="en-US" sz="2400" b="1" dirty="0" smtClean="0">
              <a:solidFill>
                <a:schemeClr val="accent2">
                  <a:lumMod val="50000"/>
                </a:schemeClr>
              </a:solidFill>
            </a:endParaRPr>
          </a:p>
          <a:p>
            <a:pPr>
              <a:buFont typeface="Arial" pitchFamily="34" charset="0"/>
              <a:buChar char="•"/>
            </a:pPr>
            <a:r>
              <a:rPr lang="en-US" sz="2400" b="1" dirty="0" smtClean="0">
                <a:solidFill>
                  <a:schemeClr val="accent2">
                    <a:lumMod val="50000"/>
                  </a:schemeClr>
                </a:solidFill>
              </a:rPr>
              <a:t>  Chlorophyll pigment</a:t>
            </a:r>
          </a:p>
          <a:p>
            <a:pPr>
              <a:buFont typeface="Arial" pitchFamily="34" charset="0"/>
              <a:buChar char="•"/>
            </a:pPr>
            <a:r>
              <a:rPr lang="en-US" sz="2400" b="1" dirty="0" smtClean="0">
                <a:solidFill>
                  <a:schemeClr val="accent2">
                    <a:lumMod val="50000"/>
                  </a:schemeClr>
                </a:solidFill>
              </a:rPr>
              <a:t>   Cell walls with cellulose</a:t>
            </a:r>
          </a:p>
          <a:p>
            <a:pPr>
              <a:buFont typeface="Arial" pitchFamily="34" charset="0"/>
              <a:buChar char="•"/>
            </a:pPr>
            <a:r>
              <a:rPr lang="en-US" sz="2400" b="1" dirty="0" smtClean="0">
                <a:solidFill>
                  <a:schemeClr val="accent2">
                    <a:lumMod val="50000"/>
                  </a:schemeClr>
                </a:solidFill>
              </a:rPr>
              <a:t>   Same reproductive 	cycles </a:t>
            </a:r>
            <a:endParaRPr lang="en-US" sz="2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686</TotalTime>
  <Words>1065</Words>
  <Application>Microsoft Office PowerPoint</Application>
  <PresentationFormat>On-screen Show (4:3)</PresentationFormat>
  <Paragraphs>207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PLANTS</vt:lpstr>
      <vt:lpstr>Basic Characteristics</vt:lpstr>
      <vt:lpstr>Specialized Tissue</vt:lpstr>
      <vt:lpstr>Specialized Tissue</vt:lpstr>
      <vt:lpstr>Specialized Tissue</vt:lpstr>
      <vt:lpstr>Organs</vt:lpstr>
      <vt:lpstr>Organs</vt:lpstr>
      <vt:lpstr>Organs</vt:lpstr>
      <vt:lpstr>Evolution of Plants</vt:lpstr>
      <vt:lpstr>Evolution of Plants</vt:lpstr>
      <vt:lpstr>Adaptations for Life on Land</vt:lpstr>
      <vt:lpstr>Adaptations for Life on Land</vt:lpstr>
      <vt:lpstr>Adaptations for Life on Land</vt:lpstr>
      <vt:lpstr>Adaptations for Life on Land</vt:lpstr>
      <vt:lpstr>Adaptations for Life on Land</vt:lpstr>
      <vt:lpstr>Adaptations for Life on Land</vt:lpstr>
      <vt:lpstr>Adaptations for Life on Land</vt:lpstr>
      <vt:lpstr>Adaptations for Life on Land</vt:lpstr>
      <vt:lpstr>Adaptations to Life on Land</vt:lpstr>
      <vt:lpstr>Plant Diversity</vt:lpstr>
      <vt:lpstr>Plant Diversity</vt:lpstr>
      <vt:lpstr>Plant Diversity</vt:lpstr>
      <vt:lpstr>Plant Diversity</vt:lpstr>
      <vt:lpstr>Plant Diversity</vt:lpstr>
      <vt:lpstr>Plant Diversity</vt:lpstr>
      <vt:lpstr>Plant Diversity</vt:lpstr>
      <vt:lpstr>Plant Diversity</vt:lpstr>
      <vt:lpstr>Plant Diversity</vt:lpstr>
      <vt:lpstr>Plant Structures</vt:lpstr>
      <vt:lpstr>Plant Structures</vt:lpstr>
      <vt:lpstr>Plant Structure</vt:lpstr>
      <vt:lpstr>Plant Structures</vt:lpstr>
      <vt:lpstr>Plant Structures</vt:lpstr>
      <vt:lpstr>Plant Reproduction</vt:lpstr>
      <vt:lpstr>Plant Reproduction</vt:lpstr>
      <vt:lpstr>Plant Reproduction</vt:lpstr>
      <vt:lpstr>Plant Reproduction</vt:lpstr>
      <vt:lpstr>Plant Reproduction</vt:lpstr>
      <vt:lpstr>Plant Reproduction</vt:lpstr>
      <vt:lpstr>Plant Reproduction</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dc:title>
  <dc:creator>lharris5</dc:creator>
  <cp:lastModifiedBy>lharris5</cp:lastModifiedBy>
  <cp:revision>15</cp:revision>
  <dcterms:created xsi:type="dcterms:W3CDTF">2013-05-08T13:36:33Z</dcterms:created>
  <dcterms:modified xsi:type="dcterms:W3CDTF">2013-05-14T12:59:10Z</dcterms:modified>
</cp:coreProperties>
</file>