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A2C487C-E0BB-4518-9393-F6067E4D731A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3664725-4059-4460-8E4D-56FD76D8723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iologycorner.com/resources/din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Sargasso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1/18/Red_Algae_on_bleached_coral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Characteristics, Reproduction, and Types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Plant-like </a:t>
            </a:r>
            <a:r>
              <a:rPr lang="en-US" b="1" u="sng" dirty="0" err="1" smtClean="0"/>
              <a:t>Protists</a:t>
            </a:r>
            <a:endParaRPr lang="en-US" dirty="0" smtClean="0"/>
          </a:p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 </a:t>
            </a:r>
            <a:r>
              <a:rPr lang="en-US" dirty="0" smtClean="0"/>
              <a:t>Called Algae</a:t>
            </a:r>
          </a:p>
          <a:p>
            <a:endParaRPr lang="en-US" dirty="0" smtClean="0"/>
          </a:p>
          <a:p>
            <a:r>
              <a:rPr lang="en-US" dirty="0" smtClean="0"/>
              <a:t>Contain photosynthetic pigments and have cell walls like a plant</a:t>
            </a:r>
          </a:p>
          <a:p>
            <a:endParaRPr lang="en-US" dirty="0" smtClean="0"/>
          </a:p>
          <a:p>
            <a:r>
              <a:rPr lang="en-US" dirty="0" smtClean="0"/>
              <a:t>Produce more than 2/3 of the Earth’s oxygen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 smtClean="0">
                <a:solidFill>
                  <a:srgbClr val="FF0000"/>
                </a:solidFill>
              </a:rPr>
              <a:t>Phytoplankton</a:t>
            </a:r>
            <a:r>
              <a:rPr lang="en-US" dirty="0" smtClean="0"/>
              <a:t> (photosynthesizing </a:t>
            </a:r>
            <a:r>
              <a:rPr lang="en-US" dirty="0" err="1" smtClean="0"/>
              <a:t>protists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943600" cy="45262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Euglenophyta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Move by using a flagella</a:t>
            </a:r>
          </a:p>
          <a:p>
            <a:r>
              <a:rPr lang="en-US" dirty="0" smtClean="0"/>
              <a:t>Are both autotrophic and heterotrophic (</a:t>
            </a:r>
            <a:r>
              <a:rPr lang="en-US" dirty="0" err="1" smtClean="0"/>
              <a:t>mixotrophic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an eyespot to detect light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Euglena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ater.me.vccs.edu/courses/env108/changes/eug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162300" cy="224790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hQSEBQUEhQUFRQUFBcXFBUXFBQUFxQVFBQVFBUUFRQXHCYeFxwkGRQXHy8gJCcpLCwsFx4xNTAqNSYrLCkBCQoKDgwOFw8PFykcHBwpLCksKSwpLCwsKSksLCkpLCwpLCwsLCksLCwsLCwsKSwsKSksKSwsLCksLCwpKSksLP/AABEIAMcA/gMBIgACEQEDEQH/xAAbAAEBAAMBAQEAAAAAAAAAAAAAAQIFBgQDB//EADMQAAIBAgQEBAYCAgIDAAAAAAABAgMRBAUhMRJBUWETIjKBBnGRobHBQtFS8HLxFCPh/8QAGgEBAQEBAQEBAAAAAAAAAAAAAAECBAUDBv/EACQRAQACAgIDAAEFAQAAAAAAAAABAgMRITEEEkFREyIyYXEF/9oADAMBAAIRAxEAPwD4EbLcWO9wILgWAAAA2AwAZGymNR6dwj6UKfE90kbCnkykvLUV+jVk/c0WV11Omruz1vyd+a+psMrlOKd1dx1bWl0ubsFXF4KdN2nFr9/JnwO1w+E8agnNKVOVuFp+aNzl8zyyVGfC9nrF8mgPHchbgIgDAAAAAGAAAAEKxcCMoAEuLgFAXKiAZgAKgARAFikcgKojgZjxsnFLqBnwMOBjGtNczPxG9wjnM2rPD1IyXpnLX/kv7R1OVODj4sJymuFKcLbJ+qzXZmlz/BKpSfbVfNHy+F8ZOEZRTUlNbc2mrafj2Jz018foWUN0/wD1xlaHDaOt9Lqz7WN1muWKvBxersuF9Hbf5PmfnGBz9QcYaprTX8HQy+MeCCa1cX9U2YtPrHtJWJmdQ02KwrpzcZKzT1PidVUrU8woupCPDWh6o9UufscvUg07M1W3tG2r0mvbCwQBp81sQoAlgAEAAFGAwEGAAAAKoQpGwMwQyTI0xZStrqYIA2WwAQBCgCogAxqwumjm8klwYidJtRve19nfvyOnRzefYNRqRqWvrZ/Xcix+G3w2Fpz4uJedbS3uXNvKrr5Ps/8AUTLZJpNKSvd399NeZMXJ3u769vuYvX2jUtUnU7bj4GzPhxK1XmhLi6SV7fs2/wASZTwy447PU5bBStecI2lHnzaW/wBvwd3lmMWJw/C1quR8sOP9KNbbzZIvLjGiHuzPBOEn0PCdL4AAAhQLgAwQCkKAIUhQBACgUhbABYguRosUAAQpAgUhQABAMkeTM8Lxwa7HqEldAePInF01Bu0k3H73NjmGEkrJrlozmswnKlO8dpNX+ad0zo8Jnvi0qafq4rWet0zNp0rHLIqN0+en2Ntk2JdOb6Jfg1WJSjq/S5bvk1yZ9/FXhtx0fVfS/c5MuXXMEcuvzPAKtT4427/PqcZicO4NpnT/AAZnviR8GtaNWKdnsqseqfMnxBlH8lr0fU+mDL7RpHKAso2IdKBC2ABohWLAQrAAEKQCkBQIC2IUUgZQ0EKQgqCBLBFAYAAEAtypkKB4c1winBnLYHMHTqqMr2UrtJvdbM7acbo5XP8AKmn4kd1v3R8ctdw1XXUuhw+YQlVUZPyz16u3K5tMXlUVTlKi7qLvKPPhb1aPzyhVtOE+TWj2s0dXk3xAlKPOO0vltK55t6zMaOmzyHHRb4aiUnBvhk1yffkzuMlzGE4+FUVujb67an5lVnVpOVrSpzk3Btfxvez7o3WV4+UlG/p6p7dDlpa2O3HRpufib4fdKXFHWLOcP0rD2r0uB2btp3scNm2WSpzemlz3MOT3qk88taiiwsfZlBYtiAGCkAAAAACgAAAADSAqIEAwCKFIAgAEBQABUfDGUeKLPuLAcTHAuNVqUXKmnxSj1jtp8uxvMRkUKdLxKM2oWbUt2k/4y6rc+uaYVrzQ9S2/aZqKmZOUfDp3jxq0oO3CtdXF/NHFmxfYnTe9utyTDRqUYxcuNR2T0vpqkz4RpJaxuou+l9mjxZFV4Elr5Xr8+tjp8TKjUi+F2bV9v5Pf3ODJine4WOYenIs44Wlc63F0IV0lKyk/ufmUsFOE4yctG7W5+/c7zAY6M6aU/VHWMttkaw39J1tOnO53ksqMu3I1Nj9PxOGhiKUVJq7Wkupwud5LKhNp7cj1qW9v9LV+w1NgUh9HzRlAAgKCiBAAAAAuQANK2RBBEBMAFAAIiFwAgBQRAW5UyIqAxqQujkM+y9wnxx2fq+fU7JM8+MwimtVcxaNrE6c9k+YeZKT8vbRxdt1/RuqeMbmlG1uLR23jybXsaDHWpLw1HXiupdvn9i5finJqUX5ltf8AB5t94556XX4d3hsVCo50q3lm2uGW22zSe5lgcRKjV8OesX6XyafNM1dDMFVUJVkpxTtK2klZWWq1RvsbheCjCrCV6SeqesoJ/Plc+MxWZ2sT8bfD5j4VCdOerg1Km+bjdWt7O3sbfx6eMpJSsppe5oPh3MYzcqMrWns7bNarV9zY4qnLh8WCtOFo1YLnbeS67XPpmzWxxFoarG+nL5xk0qMtVpyZrEz9FoYiniYKFTn6Zd7X/H1OSz3IJ0JXteL2a2O7BnrmruGNNQQXB0sgAKIUWIAAAEAAaAAEEAAAsUXIIwAEALgCgIqAIyRiUDVZ3laqQfXdPucjRqOnNp9bPs1zP0Vxuc3n2TXfHFf8l1X9nwy4/aGqy+eUZpafms09+jR1WW5o4wlKLU6cvLwS18raX7+xw88NGEL31STXSUXs0ezLpvg8ktG1p73R5Ux6zLUx9d1iMulBwlTum43Vuqdj7Uc+lS9W739jDD5q6tGnFvhmlZ9n8/Y8OcateXVKzaX3NW/dGpRt6GYrzTpem92r7c00dLgszhXp8FWzUlp2f6PyrC1JQmnrZ7rqjd1sd4Sg1fdaLozir7YLbr0u9vX8QZFLDz6wfpl1/pmqTP0DLsZCvSlSq3a213XdPr3ORz7IZ4afWD9Muq/s9zxvKrmj+2Zj7DWlMUyo7GSwsAAAAGKAAaACAUXCAQAAAMAgWAQAoIUC2LcxKgjJCcLohkmQcf8AEmAlDVawvt/i3v7HyySakuHVNO6fa2zOvxWGU4tPVM5JYV4erble8H+UcmfHuNtxPD9Bp0o/+NCcUlUhLhmlzTWjsYYltxb7czl5ZvPh8rs1ay6rS/2Opw1d1KCd03Ze9jzLT6wvbXOimr7Pn+xjIRlScXyXl67aEhUTdlvcVqPLboWI32y6T4Pk6lFJS1Uba9UjrLKrQUK0d9LPdNc0z80yjEOlPii3aWj/AMb7HZU8yclByXC00tOyLSsY7+0NRLns/wDh+eGnZ6wfpl+n3NWmfptXFQrpwqJNOLT/AE0cPn2ROhK61pv0y/T7nrYs1cnUszEfGrRTBMyudDIGikAxAsA0WACABgWAAAAACIpC2IAKLAAWxCoClMblAp5MwwCqRs/Z9GetMtiTGxxNW9NuMtLfbubjKM68NNP08lyvysffPcn8WN4+tbd+zNFl9ZQ9eqTs4vRr5dzzc3j87bh2WDx9Gn5nG74b78+SsbVV1Up8UYWtza076HExrQvvvu/9/J0GEzKMIxXFJ8XK+1upx24HoqQ4JuDnulbRWTls2eilWnTjKNR3s7powzGrTcuLiTUoqL2Wy0fzR8qzpumvO7rmnvY+V5/avG27yjMrzjq9L399jocN4VaMqctVLbs+Vj83weKs3JJ+aLfZ2/6Oyli0qVGa2ldO2/VHHTLfDG6z3LMd7c9nWUSoVHF7cn1R4EfomMy9YuhLVccI3T6vX82Pz2tScZNPkfqfHy/qUiUmPoimKMjoZYWAuA2AFAhSFAjAAQBSEFIAVFBCkVQS4CKAVAEZIxRbgVo0ed5Hx+eHrX0kujN6RozaNjhaMrPZ6aSi918uqN1l+EjOK4ZOMu578flKm1JJKS+kl0f9nlqYeKi3C8ZreD3T/a7nnZ/Ht3VqJIxc3wTaT21+x9aanHSyvHyySdrc73NRVlKTu1JSVrtdH1PVgcz9UZxUrWu29bbXR5ttw1MPXltRxqwTcknLhcXayVm3Z9DoVV4LQ4pONKo1a3KSsnfn/wDTlc+lwTg4u60lF9bp3v3RvcDnzlGrxLyyjdST2sla66pnPeN12z07PIc2s2r2urfM1fxVgrT41tI8OGx/E4u8X5U7x2b5s3mfSUsPHqj0v+fe/wDGfg5GJmj5xPoj3GGIIA2AAAAADAaAQQAApLAoCxSAAWxABSkARUELgDItzG5UyCnmxeCU99Gtmt0elMEmNrD5ZTWjByjWUU5aKVvJNdJf4s5j4joQp13wSt3Wtk/4vqdPUpJqzRosx+G4zd03F/VfQ48vjRadx23FvjU16kZxXFJu2zv/ALY9uU1FT0u5J9X/AEa6t8N1I7NP3aPpg8BWg9rWOSfEtPBMRMO2yvHwnDiildNXW2ht8wzC9Oxx+ChJclG+9uZslJvc7sHjRj5hhlFH0RjFGR2IwuLgBsABEAQAVsABAAAlSAACgAAAECgABcoAFAAtxcAAYSiUEV85UkYeAgAiqkfRRAKqpFYB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hQSEBQUEhQUFRQUFBcXFBUXFBQUFxQVFBQVFBUUFRQXHCYeFxwkGRQXHy8gJCcpLCwsFx4xNTAqNSYrLCkBCQoKDgwOFw8PFykcHBwpLCksKSwpLCwsKSksLCkpLCwpLCwsLCksLCwsLCwsKSwsKSksKSwsLCksLCwpKSksLP/AABEIAMcA/gMBIgACEQEDEQH/xAAbAAEBAAMBAQEAAAAAAAAAAAAAAQIFBgQDB//EADMQAAIBAgQEBAYCAgIDAAAAAAABAgMRBAUhMRJBUWETIjKBBnGRobHBQtFS8HLxFCPh/8QAGgEBAQEBAQEBAAAAAAAAAAAAAAECBAUDBv/EACQRAQACAgIDAAEFAQAAAAAAAAABAgMRITEEEkFREyIyYXEF/9oADAMBAAIRAxEAPwD4EbLcWO9wILgWAAAA2AwAZGymNR6dwj6UKfE90kbCnkykvLUV+jVk/c0WV11Omruz1vyd+a+psMrlOKd1dx1bWl0ubsFXF4KdN2nFr9/JnwO1w+E8agnNKVOVuFp+aNzl8zyyVGfC9nrF8mgPHchbgIgDAAAAAGAAAAEKxcCMoAEuLgFAXKiAZgAKgARAFikcgKojgZjxsnFLqBnwMOBjGtNczPxG9wjnM2rPD1IyXpnLX/kv7R1OVODj4sJymuFKcLbJ+qzXZmlz/BKpSfbVfNHy+F8ZOEZRTUlNbc2mrafj2Jz018foWUN0/wD1xlaHDaOt9Lqz7WN1muWKvBxersuF9Hbf5PmfnGBz9QcYaprTX8HQy+MeCCa1cX9U2YtPrHtJWJmdQ02KwrpzcZKzT1PidVUrU8woupCPDWh6o9UufscvUg07M1W3tG2r0mvbCwQBp81sQoAlgAEAAFGAwEGAAAAKoQpGwMwQyTI0xZStrqYIA2WwAQBCgCogAxqwumjm8klwYidJtRve19nfvyOnRzefYNRqRqWvrZ/Xcix+G3w2Fpz4uJedbS3uXNvKrr5Ps/8AUTLZJpNKSvd399NeZMXJ3u769vuYvX2jUtUnU7bj4GzPhxK1XmhLi6SV7fs2/wASZTwy447PU5bBStecI2lHnzaW/wBvwd3lmMWJw/C1quR8sOP9KNbbzZIvLjGiHuzPBOEn0PCdL4AAAhQLgAwQCkKAIUhQBACgUhbABYguRosUAAQpAgUhQABAMkeTM8Lxwa7HqEldAePInF01Bu0k3H73NjmGEkrJrlozmswnKlO8dpNX+ad0zo8Jnvi0qafq4rWet0zNp0rHLIqN0+en2Ntk2JdOb6Jfg1WJSjq/S5bvk1yZ9/FXhtx0fVfS/c5MuXXMEcuvzPAKtT4427/PqcZicO4NpnT/AAZnviR8GtaNWKdnsqseqfMnxBlH8lr0fU+mDL7RpHKAso2IdKBC2ABohWLAQrAAEKQCkBQIC2IUUgZQ0EKQgqCBLBFAYAAEAtypkKB4c1winBnLYHMHTqqMr2UrtJvdbM7acbo5XP8AKmn4kd1v3R8ctdw1XXUuhw+YQlVUZPyz16u3K5tMXlUVTlKi7qLvKPPhb1aPzyhVtOE+TWj2s0dXk3xAlKPOO0vltK55t6zMaOmzyHHRb4aiUnBvhk1yffkzuMlzGE4+FUVujb67an5lVnVpOVrSpzk3Btfxvez7o3WV4+UlG/p6p7dDlpa2O3HRpufib4fdKXFHWLOcP0rD2r0uB2btp3scNm2WSpzemlz3MOT3qk88taiiwsfZlBYtiAGCkAAAAACgAAAADSAqIEAwCKFIAgAEBQABUfDGUeKLPuLAcTHAuNVqUXKmnxSj1jtp8uxvMRkUKdLxKM2oWbUt2k/4y6rc+uaYVrzQ9S2/aZqKmZOUfDp3jxq0oO3CtdXF/NHFmxfYnTe9utyTDRqUYxcuNR2T0vpqkz4RpJaxuou+l9mjxZFV4Elr5Xr8+tjp8TKjUi+F2bV9v5Pf3ODJine4WOYenIs44Wlc63F0IV0lKyk/ufmUsFOE4yctG7W5+/c7zAY6M6aU/VHWMttkaw39J1tOnO53ksqMu3I1Nj9PxOGhiKUVJq7Wkupwud5LKhNp7cj1qW9v9LV+w1NgUh9HzRlAAgKCiBAAAAAuQANK2RBBEBMAFAAIiFwAgBQRAW5UyIqAxqQujkM+y9wnxx2fq+fU7JM8+MwimtVcxaNrE6c9k+YeZKT8vbRxdt1/RuqeMbmlG1uLR23jybXsaDHWpLw1HXiupdvn9i5finJqUX5ltf8AB5t94556XX4d3hsVCo50q3lm2uGW22zSe5lgcRKjV8OesX6XyafNM1dDMFVUJVkpxTtK2klZWWq1RvsbheCjCrCV6SeqesoJ/Plc+MxWZ2sT8bfD5j4VCdOerg1Km+bjdWt7O3sbfx6eMpJSsppe5oPh3MYzcqMrWns7bNarV9zY4qnLh8WCtOFo1YLnbeS67XPpmzWxxFoarG+nL5xk0qMtVpyZrEz9FoYiniYKFTn6Zd7X/H1OSz3IJ0JXteL2a2O7BnrmruGNNQQXB0sgAKIUWIAAAEAAaAAEEAAAsUXIIwAEALgCgIqAIyRiUDVZ3laqQfXdPucjRqOnNp9bPs1zP0Vxuc3n2TXfHFf8l1X9nwy4/aGqy+eUZpafms09+jR1WW5o4wlKLU6cvLwS18raX7+xw88NGEL31STXSUXs0ezLpvg8ktG1p73R5Ux6zLUx9d1iMulBwlTum43Vuqdj7Uc+lS9W739jDD5q6tGnFvhmlZ9n8/Y8OcateXVKzaX3NW/dGpRt6GYrzTpem92r7c00dLgszhXp8FWzUlp2f6PyrC1JQmnrZ7rqjd1sd4Sg1fdaLozir7YLbr0u9vX8QZFLDz6wfpl1/pmqTP0DLsZCvSlSq3a213XdPr3ORz7IZ4afWD9Muq/s9zxvKrmj+2Zj7DWlMUyo7GSwsAAAAGKAAaACAUXCAQAAAMAgWAQAoIUC2LcxKgjJCcLohkmQcf8AEmAlDVawvt/i3v7HyySakuHVNO6fa2zOvxWGU4tPVM5JYV4erble8H+UcmfHuNtxPD9Bp0o/+NCcUlUhLhmlzTWjsYYltxb7czl5ZvPh8rs1ay6rS/2Opw1d1KCd03Ze9jzLT6wvbXOimr7Pn+xjIRlScXyXl67aEhUTdlvcVqPLboWI32y6T4Pk6lFJS1Uba9UjrLKrQUK0d9LPdNc0z80yjEOlPii3aWj/AMb7HZU8yclByXC00tOyLSsY7+0NRLns/wDh+eGnZ6wfpl+n3NWmfptXFQrpwqJNOLT/AE0cPn2ROhK61pv0y/T7nrYs1cnUszEfGrRTBMyudDIGikAxAsA0WACABgWAAAAACIpC2IAKLAAWxCoClMblAp5MwwCqRs/Z9GetMtiTGxxNW9NuMtLfbubjKM68NNP08lyvysffPcn8WN4+tbd+zNFl9ZQ9eqTs4vRr5dzzc3j87bh2WDx9Gn5nG74b78+SsbVV1Up8UYWtza076HExrQvvvu/9/J0GEzKMIxXFJ8XK+1upx24HoqQ4JuDnulbRWTls2eilWnTjKNR3s7powzGrTcuLiTUoqL2Wy0fzR8qzpumvO7rmnvY+V5/avG27yjMrzjq9L399jocN4VaMqctVLbs+Vj83weKs3JJ+aLfZ2/6Oyli0qVGa2ldO2/VHHTLfDG6z3LMd7c9nWUSoVHF7cn1R4EfomMy9YuhLVccI3T6vX82Pz2tScZNPkfqfHy/qUiUmPoimKMjoZYWAuA2AFAhSFAjAAQBSEFIAVFBCkVQS4CKAVAEZIxRbgVo0ed5Hx+eHrX0kujN6RozaNjhaMrPZ6aSi918uqN1l+EjOK4ZOMu578flKm1JJKS+kl0f9nlqYeKi3C8ZreD3T/a7nnZ/Ht3VqJIxc3wTaT21+x9aanHSyvHyySdrc73NRVlKTu1JSVrtdH1PVgcz9UZxUrWu29bbXR5ttw1MPXltRxqwTcknLhcXayVm3Z9DoVV4LQ4pONKo1a3KSsnfn/wDTlc+lwTg4u60lF9bp3v3RvcDnzlGrxLyyjdST2sla66pnPeN12z07PIc2s2r2urfM1fxVgrT41tI8OGx/E4u8X5U7x2b5s3mfSUsPHqj0v+fe/wDGfg5GJmj5xPoj3GGIIA2AAAAADAaAQQAApLAoCxSAAWxABSkARUELgDItzG5UyCnmxeCU99Gtmt0elMEmNrD5ZTWjByjWUU5aKVvJNdJf4s5j4joQp13wSt3Wtk/4vqdPUpJqzRosx+G4zd03F/VfQ48vjRadx23FvjU16kZxXFJu2zv/ALY9uU1FT0u5J9X/AEa6t8N1I7NP3aPpg8BWg9rWOSfEtPBMRMO2yvHwnDiildNXW2ht8wzC9Oxx+ChJclG+9uZslJvc7sHjRj5hhlFH0RjFGR2IwuLgBsABEAQAVsABAAAlSAACgAAAECgABcoAFAAtxcAAYSiUEV85UkYeAgAiqkfRRAKqpFYB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fmp.conncoll.edu/Silicasecchidisk/Pics/Other%20Algae/Other_jpegs/Euglena_Key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2590800" cy="2029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Bacillariophyta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Have shells made of silica</a:t>
            </a:r>
          </a:p>
          <a:p>
            <a:endParaRPr lang="en-US" dirty="0" smtClean="0"/>
          </a:p>
          <a:p>
            <a:r>
              <a:rPr lang="en-US" dirty="0" smtClean="0"/>
              <a:t>Come in a variety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of shapes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 Diatoms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578" name="Picture 2" descr="Photo: Transparent diat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10000"/>
            <a:ext cx="3810000" cy="2857500"/>
          </a:xfrm>
          <a:prstGeom prst="rect">
            <a:avLst/>
          </a:prstGeom>
          <a:noFill/>
        </p:spPr>
      </p:pic>
      <p:pic>
        <p:nvPicPr>
          <p:cNvPr id="24580" name="Picture 4" descr="http://4.bp.blogspot.com/_ACaDF0kiT5I/TTegYOjdoiI/AAAAAAAAA4I/BJZ9MSwDgx0/s1600/diato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Dinoflagellates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Unicellular </a:t>
            </a:r>
            <a:r>
              <a:rPr lang="en-US" dirty="0" err="1" smtClean="0"/>
              <a:t>protists</a:t>
            </a:r>
            <a:r>
              <a:rPr lang="en-US" dirty="0" smtClean="0"/>
              <a:t> that range </a:t>
            </a:r>
          </a:p>
          <a:p>
            <a:pPr>
              <a:buNone/>
            </a:pPr>
            <a:r>
              <a:rPr lang="en-US" dirty="0" smtClean="0"/>
              <a:t>in size from tiny to 2mm in diameter</a:t>
            </a:r>
          </a:p>
          <a:p>
            <a:r>
              <a:rPr lang="en-US" dirty="0" smtClean="0"/>
              <a:t>Some can produce their own light through bioluminescence </a:t>
            </a:r>
          </a:p>
          <a:p>
            <a:r>
              <a:rPr lang="en-US" dirty="0" smtClean="0"/>
              <a:t>Some are parasitic and can be toxic to other species</a:t>
            </a:r>
            <a:endParaRPr lang="en-US" dirty="0"/>
          </a:p>
        </p:txBody>
      </p:sp>
      <p:pic>
        <p:nvPicPr>
          <p:cNvPr id="25602" name="Picture 2" descr="http://www.biologycorner.com/resources/d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2319694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Dinoflagellates</a:t>
            </a:r>
            <a:r>
              <a:rPr lang="en-US" dirty="0" smtClean="0"/>
              <a:t> can grow in blooms when conditions are right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dirty="0" err="1" smtClean="0">
                <a:solidFill>
                  <a:srgbClr val="FF0000"/>
                </a:solidFill>
              </a:rPr>
              <a:t>Pfiesteria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Pfiesteria</a:t>
            </a:r>
            <a:r>
              <a:rPr lang="en-US" dirty="0" smtClean="0"/>
              <a:t> blooms cause an</a:t>
            </a:r>
          </a:p>
          <a:p>
            <a:pPr lvl="1">
              <a:buNone/>
            </a:pPr>
            <a:r>
              <a:rPr lang="en-US" dirty="0" smtClean="0"/>
              <a:t> event called the “red tide” that</a:t>
            </a:r>
          </a:p>
          <a:p>
            <a:pPr lvl="1">
              <a:buNone/>
            </a:pPr>
            <a:r>
              <a:rPr lang="en-US" dirty="0" smtClean="0"/>
              <a:t> creates a neurotoxin resulting</a:t>
            </a:r>
          </a:p>
          <a:p>
            <a:pPr lvl="1">
              <a:buNone/>
            </a:pPr>
            <a:r>
              <a:rPr lang="en-US" dirty="0" smtClean="0"/>
              <a:t> in muscle paralysis in species</a:t>
            </a:r>
          </a:p>
          <a:p>
            <a:pPr lvl="1">
              <a:buNone/>
            </a:pPr>
            <a:r>
              <a:rPr lang="en-US" dirty="0" smtClean="0"/>
              <a:t> affected</a:t>
            </a:r>
            <a:endParaRPr lang="en-US" dirty="0"/>
          </a:p>
        </p:txBody>
      </p:sp>
      <p:pic>
        <p:nvPicPr>
          <p:cNvPr id="26626" name="Picture 2" descr="n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6786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Phaeophyta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Also known as “brown algae”</a:t>
            </a:r>
          </a:p>
          <a:p>
            <a:endParaRPr lang="en-US" dirty="0" smtClean="0"/>
          </a:p>
          <a:p>
            <a:r>
              <a:rPr lang="en-US" dirty="0" smtClean="0"/>
              <a:t>Largest and most complex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group of algae</a:t>
            </a:r>
          </a:p>
          <a:p>
            <a:endParaRPr lang="en-US" dirty="0" smtClean="0"/>
          </a:p>
          <a:p>
            <a:r>
              <a:rPr lang="en-US" dirty="0" smtClean="0"/>
              <a:t>Example: Kelp, </a:t>
            </a:r>
            <a:r>
              <a:rPr lang="en-US" dirty="0" err="1" smtClean="0"/>
              <a:t>Sargassum</a:t>
            </a:r>
            <a:endParaRPr lang="en-US" dirty="0"/>
          </a:p>
        </p:txBody>
      </p:sp>
      <p:pic>
        <p:nvPicPr>
          <p:cNvPr id="4" name="Picture 5" descr="Pelagic brown algae, genus Sargass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4419600"/>
            <a:ext cx="2895600" cy="2171700"/>
          </a:xfrm>
          <a:prstGeom prst="rect">
            <a:avLst/>
          </a:prstGeom>
          <a:ln/>
        </p:spPr>
      </p:pic>
      <p:pic>
        <p:nvPicPr>
          <p:cNvPr id="5" name="Picture 4" descr="28-20x1-KelpForest.jpg"/>
          <p:cNvPicPr>
            <a:picLocks noChangeAspect="1"/>
          </p:cNvPicPr>
          <p:nvPr/>
        </p:nvPicPr>
        <p:blipFill>
          <a:blip r:embed="rId3" cstate="print"/>
          <a:srcRect r="51833"/>
          <a:stretch>
            <a:fillRect/>
          </a:stretch>
        </p:blipFill>
        <p:spPr>
          <a:xfrm>
            <a:off x="6629400" y="1447800"/>
            <a:ext cx="1981200" cy="293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Sargasso Sea</a:t>
            </a:r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2400" dirty="0" smtClean="0"/>
              <a:t>An area in the mid-Atlantic where currents have created a collecting basin for large populations of </a:t>
            </a:r>
            <a:r>
              <a:rPr lang="en-US" sz="2400" dirty="0" err="1" smtClean="0"/>
              <a:t>sargassum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7650" name="Picture 2" descr="Sargass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605765" cy="2958318"/>
          </a:xfrm>
          <a:prstGeom prst="rect">
            <a:avLst/>
          </a:prstGeom>
          <a:noFill/>
        </p:spPr>
      </p:pic>
      <p:pic>
        <p:nvPicPr>
          <p:cNvPr id="27652" name="Picture 4" descr="http://1.bp.blogspot.com/-xTyqJXougys/TwZ6OJUkhnI/AAAAAAAAD7Y/NmJiedOvKgQ/s400/Sargass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38100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5. </a:t>
            </a:r>
            <a:r>
              <a:rPr lang="en-US" b="1" dirty="0" err="1" smtClean="0"/>
              <a:t>Rhodophyta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Also known as “red algae”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Found in deep, rocky waters</a:t>
            </a:r>
            <a:endParaRPr lang="en-US" dirty="0"/>
          </a:p>
        </p:txBody>
      </p:sp>
      <p:pic>
        <p:nvPicPr>
          <p:cNvPr id="29698" name="Picture 2" descr="File:Red Algae on bleached co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14800"/>
            <a:ext cx="4556282" cy="254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6. </a:t>
            </a:r>
            <a:r>
              <a:rPr lang="en-US" b="1" dirty="0" err="1" smtClean="0"/>
              <a:t>Chlorophyta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Also known as “green algae”</a:t>
            </a:r>
          </a:p>
          <a:p>
            <a:endParaRPr lang="en-US" dirty="0" smtClean="0"/>
          </a:p>
          <a:p>
            <a:r>
              <a:rPr lang="en-US" dirty="0" smtClean="0"/>
              <a:t>Can be unicellular or 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dirty="0" err="1" smtClean="0"/>
              <a:t>Volvox</a:t>
            </a:r>
            <a:endParaRPr lang="en-US" dirty="0" smtClean="0"/>
          </a:p>
          <a:p>
            <a:pPr lvl="1"/>
            <a:r>
              <a:rPr lang="en-US" dirty="0" err="1" smtClean="0"/>
              <a:t>Volvox</a:t>
            </a:r>
            <a:r>
              <a:rPr lang="en-US" dirty="0" smtClean="0"/>
              <a:t> forms colonies</a:t>
            </a:r>
          </a:p>
        </p:txBody>
      </p:sp>
      <p:pic>
        <p:nvPicPr>
          <p:cNvPr id="4" name="Picture 3" descr="28-23a-Volvox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267200"/>
            <a:ext cx="3429000" cy="2301716"/>
          </a:xfrm>
          <a:prstGeom prst="rect">
            <a:avLst/>
          </a:prstGeom>
        </p:spPr>
      </p:pic>
      <p:pic>
        <p:nvPicPr>
          <p:cNvPr id="5" name="Picture 4" descr="28-23ax-Volvox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2743200" cy="18173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Green algae are often considered the ancestors to plants because of 3 key similarities:</a:t>
            </a:r>
          </a:p>
          <a:p>
            <a:pPr marL="514350" indent="-514350">
              <a:buAutoNum type="arabicParenR"/>
            </a:pPr>
            <a:r>
              <a:rPr lang="en-US" dirty="0" smtClean="0"/>
              <a:t>Contain chlorophyll</a:t>
            </a:r>
          </a:p>
          <a:p>
            <a:pPr marL="514350" indent="-514350">
              <a:buAutoNum type="arabicParenR"/>
            </a:pPr>
            <a:r>
              <a:rPr lang="en-US" dirty="0" smtClean="0"/>
              <a:t>Have cell walls</a:t>
            </a:r>
          </a:p>
          <a:p>
            <a:pPr marL="514350" indent="-514350">
              <a:buAutoNum type="arabicParenR"/>
            </a:pPr>
            <a:r>
              <a:rPr lang="en-US" dirty="0" smtClean="0"/>
              <a:t>Exhibit alternation of </a:t>
            </a:r>
          </a:p>
          <a:p>
            <a:pPr marL="514350" indent="-514350">
              <a:buNone/>
            </a:pPr>
            <a:r>
              <a:rPr lang="en-US" dirty="0" smtClean="0"/>
              <a:t>   generations like modern</a:t>
            </a:r>
          </a:p>
          <a:p>
            <a:pPr marL="514350" indent="-514350">
              <a:buNone/>
            </a:pPr>
            <a:r>
              <a:rPr lang="en-US" dirty="0" smtClean="0"/>
              <a:t>   day ferns</a:t>
            </a:r>
            <a:endParaRPr lang="en-US" dirty="0"/>
          </a:p>
        </p:txBody>
      </p:sp>
      <p:pic>
        <p:nvPicPr>
          <p:cNvPr id="4" name="Picture 3" descr="28-23b-Cauler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27827" y="3511373"/>
            <a:ext cx="3746146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Protist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diverse eukaryotic kingdom with 200,000+ species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Contains both unicellular and </a:t>
            </a:r>
            <a:r>
              <a:rPr lang="en-US" dirty="0" err="1" smtClean="0"/>
              <a:t>multicellular</a:t>
            </a:r>
            <a:r>
              <a:rPr lang="en-US" dirty="0" smtClean="0"/>
              <a:t> species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Contains both </a:t>
            </a:r>
            <a:r>
              <a:rPr lang="en-US" dirty="0" err="1" smtClean="0"/>
              <a:t>autotrophs</a:t>
            </a:r>
            <a:r>
              <a:rPr lang="en-US" dirty="0" smtClean="0"/>
              <a:t> and </a:t>
            </a:r>
            <a:r>
              <a:rPr lang="en-US" dirty="0" err="1" smtClean="0"/>
              <a:t>heterotrophs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Very hard to define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Fungus-like </a:t>
            </a:r>
            <a:r>
              <a:rPr lang="en-US" u="sng" dirty="0" err="1" smtClean="0"/>
              <a:t>Protists</a:t>
            </a: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 Heterotrophic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Feed on decaying organic matter</a:t>
            </a:r>
          </a:p>
          <a:p>
            <a:endParaRPr lang="en-US" dirty="0" smtClean="0"/>
          </a:p>
          <a:p>
            <a:r>
              <a:rPr lang="en-US" dirty="0" smtClean="0"/>
              <a:t>Decomposers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moldandradon.com/system/files/userfiles/MOL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2362200" cy="1771651"/>
          </a:xfrm>
          <a:prstGeom prst="rect">
            <a:avLst/>
          </a:prstGeom>
          <a:noFill/>
        </p:spPr>
      </p:pic>
      <p:pic>
        <p:nvPicPr>
          <p:cNvPr id="30726" name="Picture 6" descr="Yellow Slime M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23622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63136"/>
          </a:xfrm>
        </p:spPr>
        <p:txBody>
          <a:bodyPr/>
          <a:lstStyle/>
          <a:p>
            <a:r>
              <a:rPr lang="en-US" dirty="0" smtClean="0"/>
              <a:t>Fungus-like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Water molds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Slime molds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Downy mildews</a:t>
            </a:r>
            <a:endParaRPr lang="en-US" dirty="0"/>
          </a:p>
        </p:txBody>
      </p:sp>
      <p:pic>
        <p:nvPicPr>
          <p:cNvPr id="30722" name="Picture 2" descr="http://faculty.ccri.edu/lmfrolich/Microbiology/12-31_recycling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76400"/>
            <a:ext cx="3124200" cy="2363384"/>
          </a:xfrm>
          <a:prstGeom prst="rect">
            <a:avLst/>
          </a:prstGeom>
          <a:noFill/>
        </p:spPr>
      </p:pic>
      <p:pic>
        <p:nvPicPr>
          <p:cNvPr id="7" name="Picture 6" descr="28-30x1-DictyostelColl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4343400"/>
            <a:ext cx="3102952" cy="2095500"/>
          </a:xfrm>
          <a:prstGeom prst="rect">
            <a:avLst/>
          </a:prstGeom>
        </p:spPr>
      </p:pic>
      <p:pic>
        <p:nvPicPr>
          <p:cNvPr id="8" name="Picture 7" descr="28-x2-PowderyMild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876800"/>
            <a:ext cx="223058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Protist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Eukaryotic organism</a:t>
            </a:r>
          </a:p>
          <a:p>
            <a:endParaRPr lang="en-US" dirty="0" smtClean="0"/>
          </a:p>
          <a:p>
            <a:r>
              <a:rPr lang="en-US" dirty="0" smtClean="0"/>
              <a:t>Can be similar to fungi, plants or animals depending on the species</a:t>
            </a:r>
          </a:p>
          <a:p>
            <a:endParaRPr lang="en-US" dirty="0" smtClean="0"/>
          </a:p>
          <a:p>
            <a:r>
              <a:rPr lang="en-US" dirty="0" smtClean="0"/>
              <a:t>Almost always live in water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Protists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Animal-like </a:t>
            </a:r>
            <a:r>
              <a:rPr lang="en-US" u="sng" dirty="0" err="1" smtClean="0"/>
              <a:t>Protists</a:t>
            </a:r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Called </a:t>
            </a:r>
            <a:r>
              <a:rPr lang="en-US" dirty="0" err="1" smtClean="0"/>
              <a:t>Protozoans</a:t>
            </a:r>
            <a:r>
              <a:rPr lang="en-US" dirty="0" smtClean="0"/>
              <a:t> (</a:t>
            </a:r>
            <a:r>
              <a:rPr lang="en-US" dirty="0" err="1" smtClean="0"/>
              <a:t>zo</a:t>
            </a:r>
            <a:r>
              <a:rPr lang="en-US" dirty="0" smtClean="0"/>
              <a:t>- meaning animal)</a:t>
            </a:r>
          </a:p>
          <a:p>
            <a:endParaRPr lang="en-US" u="sng" dirty="0" smtClean="0"/>
          </a:p>
          <a:p>
            <a:r>
              <a:rPr lang="en-US" dirty="0" smtClean="0"/>
              <a:t>All are unicellular </a:t>
            </a:r>
            <a:r>
              <a:rPr lang="en-US" dirty="0" err="1" smtClean="0"/>
              <a:t>heterotrophs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Classified according to how they move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172200" cy="49831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Ciliophora</a:t>
            </a:r>
            <a:endParaRPr lang="en-US" b="1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Move and feed using cilia (</a:t>
            </a:r>
            <a:r>
              <a:rPr lang="en-US" dirty="0" err="1" smtClean="0"/>
              <a:t>hairlike</a:t>
            </a:r>
            <a:r>
              <a:rPr lang="en-US" dirty="0" smtClean="0"/>
              <a:t> projections) from their plasma membrane.</a:t>
            </a:r>
          </a:p>
          <a:p>
            <a:pPr marL="514350" indent="-514350"/>
            <a:r>
              <a:rPr lang="en-US" dirty="0" smtClean="0"/>
              <a:t>Contain contractile vacuoles that help the organism regulate water balance in their environment</a:t>
            </a:r>
          </a:p>
          <a:p>
            <a:pPr marL="514350" indent="-514350"/>
            <a:r>
              <a:rPr lang="en-US" dirty="0" smtClean="0">
                <a:solidFill>
                  <a:srgbClr val="FF0000"/>
                </a:solidFill>
              </a:rPr>
              <a:t>Example: Paramecium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28-14c-Paramecium-NL.jpg"/>
          <p:cNvPicPr>
            <a:picLocks noChangeAspect="1"/>
          </p:cNvPicPr>
          <p:nvPr/>
        </p:nvPicPr>
        <p:blipFill>
          <a:blip r:embed="rId2" cstate="print"/>
          <a:srcRect l="57685" b="4444"/>
          <a:stretch>
            <a:fillRect/>
          </a:stretch>
        </p:blipFill>
        <p:spPr>
          <a:xfrm>
            <a:off x="6629400" y="2057400"/>
            <a:ext cx="214666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Protozoans</a:t>
            </a:r>
            <a:endParaRPr lang="en-US" dirty="0"/>
          </a:p>
        </p:txBody>
      </p:sp>
      <p:pic>
        <p:nvPicPr>
          <p:cNvPr id="4" name="Content Placeholder 3" descr="28-14c-Paramecium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524000"/>
            <a:ext cx="5905244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590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Paramecium Structure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Zooflagellates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Move by whipping one or more flagella (whip-like structure)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dirty="0" err="1" smtClean="0">
                <a:solidFill>
                  <a:srgbClr val="FF0000"/>
                </a:solidFill>
              </a:rPr>
              <a:t>Trychonympha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8" name="AutoShape 4" descr="https://sites.google.com/site/rhowey/Trichonympha75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sites.google.com/site/rhowey/Trichonympha75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sites.google.com/site/rhowey/Trichonympha757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biology.unm.edu/ccouncil/Biology_203/Images/Protists/Trichonymph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581400"/>
            <a:ext cx="3200400" cy="230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Rhizopoda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 Feed using </a:t>
            </a:r>
            <a:r>
              <a:rPr lang="en-US" dirty="0" err="1" smtClean="0"/>
              <a:t>pseudopods</a:t>
            </a:r>
            <a:r>
              <a:rPr lang="en-US" dirty="0" smtClean="0"/>
              <a:t> (“false feet”) represented by </a:t>
            </a:r>
            <a:r>
              <a:rPr lang="en-US" dirty="0" err="1" smtClean="0"/>
              <a:t>cytoplasmic</a:t>
            </a:r>
            <a:r>
              <a:rPr lang="en-US" dirty="0" smtClean="0"/>
              <a:t> extensions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Example: Amoeba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microscopy-uk.org.uk/mag/imagsmall/amoebafeedi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8100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Protozoans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05400" cy="45262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Sporozoans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Parasitic </a:t>
            </a:r>
            <a:r>
              <a:rPr lang="en-US" dirty="0" err="1" smtClean="0"/>
              <a:t>protists</a:t>
            </a:r>
            <a:r>
              <a:rPr lang="en-US" dirty="0" smtClean="0"/>
              <a:t> that live within other organisms</a:t>
            </a:r>
          </a:p>
          <a:p>
            <a:r>
              <a:rPr lang="en-US" dirty="0" smtClean="0"/>
              <a:t>Are harmful to their host organism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Plasmodium </a:t>
            </a:r>
            <a:r>
              <a:rPr lang="en-US" dirty="0" smtClean="0"/>
              <a:t>which causes Malaria</a:t>
            </a:r>
            <a:endParaRPr lang="en-US" dirty="0"/>
          </a:p>
        </p:txBody>
      </p:sp>
      <p:pic>
        <p:nvPicPr>
          <p:cNvPr id="4" name="Picture 3" descr="28-13-PlasmodiumLifeHist-L.jpg"/>
          <p:cNvPicPr>
            <a:picLocks noChangeAspect="1"/>
          </p:cNvPicPr>
          <p:nvPr/>
        </p:nvPicPr>
        <p:blipFill>
          <a:blip r:embed="rId2" cstate="print"/>
          <a:srcRect r="38333"/>
          <a:stretch>
            <a:fillRect/>
          </a:stretch>
        </p:blipFill>
        <p:spPr>
          <a:xfrm>
            <a:off x="5257800" y="1447800"/>
            <a:ext cx="3664373" cy="5105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">
      <a:dk1>
        <a:srgbClr val="4A734A"/>
      </a:dk1>
      <a:lt1>
        <a:sysClr val="window" lastClr="FFFFFF"/>
      </a:lt1>
      <a:dk2>
        <a:srgbClr val="365339"/>
      </a:dk2>
      <a:lt2>
        <a:srgbClr val="CFE0CF"/>
      </a:lt2>
      <a:accent1>
        <a:srgbClr val="72A376"/>
      </a:accent1>
      <a:accent2>
        <a:srgbClr val="66A7B8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88</TotalTime>
  <Words>472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Protists</vt:lpstr>
      <vt:lpstr>What is a Protist?</vt:lpstr>
      <vt:lpstr>What is a Protist?</vt:lpstr>
      <vt:lpstr>Types of Protists</vt:lpstr>
      <vt:lpstr>Protozoans</vt:lpstr>
      <vt:lpstr>Protozoans</vt:lpstr>
      <vt:lpstr>Protozoans</vt:lpstr>
      <vt:lpstr>Protozoans</vt:lpstr>
      <vt:lpstr>Protozoans</vt:lpstr>
      <vt:lpstr>Types of Protists</vt:lpstr>
      <vt:lpstr>Algae</vt:lpstr>
      <vt:lpstr>Algae</vt:lpstr>
      <vt:lpstr>Algae</vt:lpstr>
      <vt:lpstr>Algae</vt:lpstr>
      <vt:lpstr>Algae</vt:lpstr>
      <vt:lpstr>Algae</vt:lpstr>
      <vt:lpstr>Algae</vt:lpstr>
      <vt:lpstr>Algae</vt:lpstr>
      <vt:lpstr>Algae</vt:lpstr>
      <vt:lpstr>Types of Protists</vt:lpstr>
      <vt:lpstr>Fungus-like Protists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</dc:title>
  <dc:creator>lharris5</dc:creator>
  <cp:lastModifiedBy>lharris5</cp:lastModifiedBy>
  <cp:revision>9</cp:revision>
  <dcterms:created xsi:type="dcterms:W3CDTF">2014-03-25T13:03:25Z</dcterms:created>
  <dcterms:modified xsi:type="dcterms:W3CDTF">2014-03-25T14:32:04Z</dcterms:modified>
</cp:coreProperties>
</file>