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78E05F-502B-4517-9827-3ECF07FE8D3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1B9216-D3B7-4B64-BD39-6D831C5D9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c/c0/Coxsackie_B4_vi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432300" cy="29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2590800"/>
            <a:ext cx="3313355" cy="17021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Viruses</a:t>
            </a:r>
            <a:endParaRPr lang="en-US" sz="6000" dirty="0"/>
          </a:p>
        </p:txBody>
      </p:sp>
      <p:pic>
        <p:nvPicPr>
          <p:cNvPr id="1026" name="Picture 2" descr="http://jonlieffmd.com/wp-content/uploads/2012/06/20070207_vir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381000"/>
            <a:ext cx="3124700" cy="3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4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722864"/>
          </a:xfrm>
        </p:spPr>
        <p:txBody>
          <a:bodyPr/>
          <a:lstStyle/>
          <a:p>
            <a:r>
              <a:rPr lang="en-US" dirty="0" smtClean="0"/>
              <a:t>Viral Replication</a:t>
            </a:r>
            <a:endParaRPr lang="en-US" dirty="0"/>
          </a:p>
        </p:txBody>
      </p:sp>
      <p:pic>
        <p:nvPicPr>
          <p:cNvPr id="4" name="Content Placeholder 3" descr="18-04-T4PhageLyticCycle-L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260" y="1295400"/>
            <a:ext cx="74676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799064"/>
          </a:xfrm>
        </p:spPr>
        <p:txBody>
          <a:bodyPr/>
          <a:lstStyle/>
          <a:p>
            <a:r>
              <a:rPr lang="en-US" dirty="0" smtClean="0"/>
              <a:t>Viral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marL="742950" indent="-742950">
              <a:buNone/>
            </a:pPr>
            <a:r>
              <a:rPr lang="en-US" sz="3600" u="sng" dirty="0"/>
              <a:t>Lysogenic Cycle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Virus </a:t>
            </a:r>
            <a:r>
              <a:rPr lang="en-US" sz="3600" dirty="0">
                <a:solidFill>
                  <a:srgbClr val="FF0000"/>
                </a:solidFill>
              </a:rPr>
              <a:t>attaches</a:t>
            </a:r>
            <a:r>
              <a:rPr lang="en-US" sz="3600" dirty="0"/>
              <a:t> to host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Viral nucleic acid </a:t>
            </a:r>
            <a:r>
              <a:rPr lang="en-US" sz="3600" dirty="0">
                <a:solidFill>
                  <a:srgbClr val="FF0000"/>
                </a:solidFill>
              </a:rPr>
              <a:t>enters</a:t>
            </a:r>
            <a:r>
              <a:rPr lang="en-US" sz="3600" dirty="0"/>
              <a:t> host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</a:t>
            </a:r>
            <a:r>
              <a:rPr lang="en-US" sz="3600" dirty="0">
                <a:solidFill>
                  <a:srgbClr val="FF0000"/>
                </a:solidFill>
              </a:rPr>
              <a:t>provirus</a:t>
            </a:r>
            <a:r>
              <a:rPr lang="en-US" sz="3600" dirty="0"/>
              <a:t> forms when viral DNA joins the host DNA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Host cell</a:t>
            </a:r>
            <a:r>
              <a:rPr lang="en-US" sz="3600" dirty="0">
                <a:solidFill>
                  <a:srgbClr val="FF0000"/>
                </a:solidFill>
              </a:rPr>
              <a:t> replication</a:t>
            </a:r>
            <a:r>
              <a:rPr lang="en-US" sz="3600" dirty="0"/>
              <a:t> copies the virus DNA along with the 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99064"/>
          </a:xfrm>
        </p:spPr>
        <p:txBody>
          <a:bodyPr/>
          <a:lstStyle/>
          <a:p>
            <a:r>
              <a:rPr lang="en-US" dirty="0" smtClean="0"/>
              <a:t>Viral Replication</a:t>
            </a:r>
            <a:endParaRPr lang="en-US" dirty="0"/>
          </a:p>
        </p:txBody>
      </p:sp>
      <p:pic>
        <p:nvPicPr>
          <p:cNvPr id="4" name="Content Placeholder 5" descr="18-05-PhageLambdaCycles-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553" y="1371600"/>
            <a:ext cx="74368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799064"/>
          </a:xfrm>
        </p:spPr>
        <p:txBody>
          <a:bodyPr/>
          <a:lstStyle/>
          <a:p>
            <a:r>
              <a:rPr lang="en-US" dirty="0" smtClean="0"/>
              <a:t>Viral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1816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600" dirty="0"/>
              <a:t>Diseases which show symptoms quickly are in the </a:t>
            </a:r>
            <a:r>
              <a:rPr lang="en-US" sz="3600" dirty="0">
                <a:solidFill>
                  <a:srgbClr val="FF0000"/>
                </a:solidFill>
              </a:rPr>
              <a:t>lytic</a:t>
            </a:r>
            <a:r>
              <a:rPr lang="en-US" sz="3600" dirty="0"/>
              <a:t> cycle.</a:t>
            </a:r>
          </a:p>
          <a:p>
            <a:pPr>
              <a:buNone/>
            </a:pPr>
            <a:r>
              <a:rPr lang="en-US" sz="3600" dirty="0"/>
              <a:t>Diseases which take a long time to occur are in the </a:t>
            </a:r>
            <a:r>
              <a:rPr lang="en-US" sz="3600" dirty="0">
                <a:solidFill>
                  <a:srgbClr val="FF0000"/>
                </a:solidFill>
              </a:rPr>
              <a:t>lysogenic</a:t>
            </a:r>
            <a:r>
              <a:rPr lang="en-US" sz="3600" dirty="0"/>
              <a:t> cycle.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18-08-EmergingVir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419600"/>
            <a:ext cx="6477000" cy="20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801136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6896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Viruses are considered </a:t>
            </a:r>
            <a:r>
              <a:rPr lang="en-US" sz="2800" dirty="0" smtClean="0">
                <a:solidFill>
                  <a:srgbClr val="FF0000"/>
                </a:solidFill>
              </a:rPr>
              <a:t>non-living</a:t>
            </a:r>
            <a:r>
              <a:rPr lang="en-US" sz="2800" dirty="0" smtClean="0"/>
              <a:t> particles because:</a:t>
            </a:r>
          </a:p>
          <a:p>
            <a:pPr lvl="1"/>
            <a:r>
              <a:rPr lang="en-US" sz="2800" dirty="0" smtClean="0"/>
              <a:t>They are not made of </a:t>
            </a:r>
            <a:r>
              <a:rPr lang="en-US" sz="2800" dirty="0" smtClean="0">
                <a:solidFill>
                  <a:srgbClr val="FF0000"/>
                </a:solidFill>
              </a:rPr>
              <a:t>cells</a:t>
            </a:r>
          </a:p>
          <a:p>
            <a:pPr lvl="1"/>
            <a:r>
              <a:rPr lang="en-US" sz="2800" dirty="0" smtClean="0"/>
              <a:t>They do not carry out </a:t>
            </a:r>
            <a:r>
              <a:rPr lang="en-US" sz="2800" dirty="0" smtClean="0">
                <a:solidFill>
                  <a:srgbClr val="FF0000"/>
                </a:solidFill>
              </a:rPr>
              <a:t>metabolism</a:t>
            </a:r>
          </a:p>
          <a:p>
            <a:pPr lvl="1"/>
            <a:r>
              <a:rPr lang="en-US" sz="2800" dirty="0" smtClean="0"/>
              <a:t>Viruses can </a:t>
            </a:r>
            <a:r>
              <a:rPr lang="en-US" sz="2800" dirty="0" smtClean="0">
                <a:solidFill>
                  <a:srgbClr val="FF0000"/>
                </a:solidFill>
              </a:rPr>
              <a:t>reproduce</a:t>
            </a:r>
            <a:r>
              <a:rPr lang="en-US" sz="2800" dirty="0" smtClean="0"/>
              <a:t>, but only inside a </a:t>
            </a:r>
            <a:r>
              <a:rPr lang="en-US" sz="2800" dirty="0" smtClean="0">
                <a:solidFill>
                  <a:srgbClr val="FF0000"/>
                </a:solidFill>
              </a:rPr>
              <a:t>host</a:t>
            </a:r>
            <a:r>
              <a:rPr lang="en-US" sz="2800" dirty="0" smtClean="0"/>
              <a:t> cell</a:t>
            </a:r>
            <a:endParaRPr lang="en-US" sz="2800" dirty="0"/>
          </a:p>
        </p:txBody>
      </p:sp>
      <p:pic>
        <p:nvPicPr>
          <p:cNvPr id="2050" name="Picture 2" descr="http://www.roughlydrafted.com/wp-content/uploads/2009/01/image-viru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7623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ers.rcn.com/jkimball.ma.ultranet/BiologyPages/T/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5887"/>
            <a:ext cx="4469823" cy="25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8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877336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Viruses have an inner core of </a:t>
            </a:r>
            <a:r>
              <a:rPr lang="en-US" sz="3200" dirty="0" smtClean="0">
                <a:solidFill>
                  <a:srgbClr val="FF0000"/>
                </a:solidFill>
              </a:rPr>
              <a:t>RNA or DNA</a:t>
            </a:r>
          </a:p>
          <a:p>
            <a:r>
              <a:rPr lang="en-US" sz="3200" dirty="0" smtClean="0"/>
              <a:t>Their outer coat </a:t>
            </a:r>
          </a:p>
          <a:p>
            <a:pPr marL="68580" indent="0">
              <a:buNone/>
            </a:pPr>
            <a:r>
              <a:rPr lang="en-US" sz="3200" dirty="0" smtClean="0"/>
              <a:t>  is made up of </a:t>
            </a:r>
          </a:p>
          <a:p>
            <a:pPr marL="68580" indent="0">
              <a:buNone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proteins</a:t>
            </a:r>
            <a:r>
              <a:rPr lang="en-US" sz="3200" dirty="0" smtClean="0"/>
              <a:t> called </a:t>
            </a:r>
          </a:p>
          <a:p>
            <a:pPr marL="68580" indent="0">
              <a:buNone/>
            </a:pPr>
            <a:r>
              <a:rPr lang="en-US" sz="3200" dirty="0" smtClean="0"/>
              <a:t>  a </a:t>
            </a:r>
            <a:r>
              <a:rPr lang="en-US" sz="3200" dirty="0" smtClean="0">
                <a:solidFill>
                  <a:srgbClr val="FF0000"/>
                </a:solidFill>
              </a:rPr>
              <a:t>capsid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armageddononline.org/image/vir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43400" cy="413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68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724936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arrangement of the </a:t>
            </a:r>
            <a:r>
              <a:rPr lang="en-US" sz="3200" dirty="0" smtClean="0">
                <a:solidFill>
                  <a:srgbClr val="FF0000"/>
                </a:solidFill>
              </a:rPr>
              <a:t>protein</a:t>
            </a:r>
            <a:r>
              <a:rPr lang="en-US" sz="3200" dirty="0" smtClean="0"/>
              <a:t> capsid determines the shape of the virus that then determines the type of </a:t>
            </a:r>
            <a:r>
              <a:rPr lang="en-US" sz="3200" dirty="0" smtClean="0">
                <a:solidFill>
                  <a:srgbClr val="FF0000"/>
                </a:solidFill>
              </a:rPr>
              <a:t>host</a:t>
            </a:r>
            <a:r>
              <a:rPr lang="en-US" sz="3200" dirty="0" smtClean="0"/>
              <a:t> </a:t>
            </a:r>
            <a:r>
              <a:rPr lang="en-US" sz="3200" dirty="0" smtClean="0"/>
              <a:t>cell </a:t>
            </a:r>
            <a:r>
              <a:rPr lang="en-US" sz="3200" dirty="0" smtClean="0"/>
              <a:t>that the virus infects</a:t>
            </a:r>
            <a:endParaRPr lang="en-US" sz="3200" dirty="0"/>
          </a:p>
        </p:txBody>
      </p:sp>
      <p:pic>
        <p:nvPicPr>
          <p:cNvPr id="4" name="Picture 3" descr="18-02-ViralStructure-L.jpg"/>
          <p:cNvPicPr>
            <a:picLocks noChangeAspect="1"/>
          </p:cNvPicPr>
          <p:nvPr/>
        </p:nvPicPr>
        <p:blipFill>
          <a:blip r:embed="rId2" cstate="print"/>
          <a:srcRect b="57105"/>
          <a:stretch>
            <a:fillRect/>
          </a:stretch>
        </p:blipFill>
        <p:spPr>
          <a:xfrm>
            <a:off x="-8351" y="3581400"/>
            <a:ext cx="914400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801136"/>
          </a:xfrm>
        </p:spPr>
        <p:txBody>
          <a:bodyPr/>
          <a:lstStyle/>
          <a:p>
            <a:r>
              <a:rPr lang="en-US" dirty="0" smtClean="0"/>
              <a:t>Host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4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Viruses are species specific and cell type specific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Chickenpox is caused by the </a:t>
            </a:r>
            <a:r>
              <a:rPr lang="en-US" sz="3200" i="1" dirty="0" smtClean="0"/>
              <a:t>Varicella</a:t>
            </a:r>
            <a:r>
              <a:rPr lang="en-US" sz="3200" dirty="0" smtClean="0"/>
              <a:t> virus that attacks human T-cells and skin cells causing its signature itchy rash</a:t>
            </a:r>
            <a:endParaRPr lang="en-US" sz="3200" dirty="0"/>
          </a:p>
        </p:txBody>
      </p:sp>
      <p:pic>
        <p:nvPicPr>
          <p:cNvPr id="3074" name="Picture 2" descr="http://www.mommahelps.com/wp-content/uploads/2011/04/Chicken-Po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2971801" cy="25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lv.zcache.com/herpesvirus_labeled_diagram_posters-r637a21a7056244ee86bcd4f489fbd126_wvp_8byvr_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534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875264"/>
          </a:xfrm>
        </p:spPr>
        <p:txBody>
          <a:bodyPr/>
          <a:lstStyle/>
          <a:p>
            <a:r>
              <a:rPr lang="en-US" dirty="0" smtClean="0"/>
              <a:t>Viral Infections</a:t>
            </a:r>
            <a:endParaRPr lang="en-US" dirty="0"/>
          </a:p>
        </p:txBody>
      </p:sp>
      <p:pic>
        <p:nvPicPr>
          <p:cNvPr id="4" name="Picture 3" descr="18-09a2-TMVin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57745"/>
            <a:ext cx="4128655" cy="2838450"/>
          </a:xfrm>
          <a:prstGeom prst="rect">
            <a:avLst/>
          </a:prstGeom>
        </p:spPr>
      </p:pic>
      <p:pic>
        <p:nvPicPr>
          <p:cNvPr id="5" name="Picture 4" descr="18-x06-HerpesCollage.jpg"/>
          <p:cNvPicPr>
            <a:picLocks noChangeAspect="1"/>
          </p:cNvPicPr>
          <p:nvPr/>
        </p:nvPicPr>
        <p:blipFill>
          <a:blip r:embed="rId3" cstate="print"/>
          <a:srcRect l="32933"/>
          <a:stretch>
            <a:fillRect/>
          </a:stretch>
        </p:blipFill>
        <p:spPr>
          <a:xfrm>
            <a:off x="4724400" y="4419600"/>
            <a:ext cx="3352800" cy="2332962"/>
          </a:xfrm>
          <a:prstGeom prst="rect">
            <a:avLst/>
          </a:prstGeom>
        </p:spPr>
      </p:pic>
      <p:pic>
        <p:nvPicPr>
          <p:cNvPr id="6" name="Picture 5" descr="18-x01-ChildWithSmallp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76399"/>
            <a:ext cx="2928239" cy="46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801136"/>
          </a:xfrm>
        </p:spPr>
        <p:txBody>
          <a:bodyPr/>
          <a:lstStyle/>
          <a:p>
            <a:r>
              <a:rPr lang="en-US" dirty="0" smtClean="0"/>
              <a:t>Viral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Retroviruses</a:t>
            </a:r>
            <a:r>
              <a:rPr lang="en-US" sz="3200" dirty="0" smtClean="0"/>
              <a:t> are a strand of viruses that contain RNA instead of DNA</a:t>
            </a:r>
          </a:p>
          <a:p>
            <a:r>
              <a:rPr lang="en-US" sz="3200" dirty="0" smtClean="0"/>
              <a:t>They contain an enzyme called </a:t>
            </a:r>
            <a:r>
              <a:rPr lang="en-US" sz="3200" dirty="0" smtClean="0">
                <a:solidFill>
                  <a:srgbClr val="FF0000"/>
                </a:solidFill>
              </a:rPr>
              <a:t>reverse transcriptase </a:t>
            </a:r>
            <a:r>
              <a:rPr lang="en-US" sz="3200" dirty="0" smtClean="0"/>
              <a:t>that converts RNA into DNA to</a:t>
            </a:r>
          </a:p>
          <a:p>
            <a:pPr marL="6858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infect cells</a:t>
            </a:r>
          </a:p>
          <a:p>
            <a:r>
              <a:rPr lang="en-US" sz="3200" dirty="0" smtClean="0"/>
              <a:t>Examples: </a:t>
            </a:r>
            <a:r>
              <a:rPr lang="en-US" sz="3200" dirty="0" smtClean="0">
                <a:solidFill>
                  <a:srgbClr val="FF0000"/>
                </a:solidFill>
              </a:rPr>
              <a:t>HIV, 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Influenza </a:t>
            </a:r>
          </a:p>
          <a:p>
            <a:pPr marL="68580" indent="0">
              <a:buNone/>
            </a:pPr>
            <a:r>
              <a:rPr lang="en-US" sz="3200" dirty="0" smtClean="0"/>
              <a:t>(Common flu)</a:t>
            </a:r>
            <a:endParaRPr lang="en-US" sz="3200" dirty="0"/>
          </a:p>
        </p:txBody>
      </p:sp>
      <p:pic>
        <p:nvPicPr>
          <p:cNvPr id="4" name="Picture 2" descr="http://humanitarianfutures.files.wordpress.com/2009/04/060505_hiv_virus_021.jpg"/>
          <p:cNvPicPr>
            <a:picLocks noChangeAspect="1" noChangeArrowheads="1"/>
          </p:cNvPicPr>
          <p:nvPr/>
        </p:nvPicPr>
        <p:blipFill>
          <a:blip r:embed="rId2" cstate="print"/>
          <a:srcRect t="9752" b="4920"/>
          <a:stretch>
            <a:fillRect/>
          </a:stretch>
        </p:blipFill>
        <p:spPr bwMode="auto">
          <a:xfrm>
            <a:off x="4391891" y="3505200"/>
            <a:ext cx="460698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1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799064"/>
          </a:xfrm>
        </p:spPr>
        <p:txBody>
          <a:bodyPr/>
          <a:lstStyle/>
          <a:p>
            <a:r>
              <a:rPr lang="en-US" dirty="0" smtClean="0"/>
              <a:t>Retrovirus Reproduction</a:t>
            </a:r>
            <a:endParaRPr lang="en-US" dirty="0"/>
          </a:p>
        </p:txBody>
      </p:sp>
      <p:pic>
        <p:nvPicPr>
          <p:cNvPr id="4" name="Content Placeholder 3" descr="18-07-HIVart-L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6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24744" cy="722864"/>
          </a:xfrm>
        </p:spPr>
        <p:txBody>
          <a:bodyPr/>
          <a:lstStyle/>
          <a:p>
            <a:r>
              <a:rPr lang="en-US" dirty="0" smtClean="0"/>
              <a:t>Viral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105400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There are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 types of viral cycles:</a:t>
            </a:r>
          </a:p>
          <a:p>
            <a:pPr>
              <a:buNone/>
            </a:pPr>
            <a:r>
              <a:rPr lang="en-US" sz="3200" u="sng" dirty="0"/>
              <a:t>Lytic Cycle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Virus </a:t>
            </a:r>
            <a:r>
              <a:rPr lang="en-US" sz="3200" dirty="0">
                <a:solidFill>
                  <a:srgbClr val="FF0000"/>
                </a:solidFill>
              </a:rPr>
              <a:t>attaches</a:t>
            </a:r>
            <a:r>
              <a:rPr lang="en-US" sz="3200" dirty="0"/>
              <a:t> to host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Viral nucleic acid </a:t>
            </a:r>
            <a:r>
              <a:rPr lang="en-US" sz="3200" dirty="0">
                <a:solidFill>
                  <a:srgbClr val="FF0000"/>
                </a:solidFill>
              </a:rPr>
              <a:t>enters</a:t>
            </a:r>
            <a:r>
              <a:rPr lang="en-US" sz="3200" dirty="0"/>
              <a:t> host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Replication</a:t>
            </a:r>
            <a:r>
              <a:rPr lang="en-US" sz="3200" dirty="0"/>
              <a:t> of new virus parts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Assembly</a:t>
            </a:r>
            <a:r>
              <a:rPr lang="en-US" sz="3200" dirty="0"/>
              <a:t> of new viruses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Lysis</a:t>
            </a:r>
            <a:r>
              <a:rPr lang="en-US" sz="3200" dirty="0">
                <a:solidFill>
                  <a:srgbClr val="FF0000"/>
                </a:solidFill>
              </a:rPr>
              <a:t> (bursting) </a:t>
            </a:r>
            <a:r>
              <a:rPr lang="en-US" sz="3200" dirty="0"/>
              <a:t>of host cell to release new viruses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262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Viruses</vt:lpstr>
      <vt:lpstr>Viral Structure</vt:lpstr>
      <vt:lpstr>Viral Structure</vt:lpstr>
      <vt:lpstr>Viral Structure</vt:lpstr>
      <vt:lpstr>Host Cells</vt:lpstr>
      <vt:lpstr>Viral Infections</vt:lpstr>
      <vt:lpstr>Viral Infections</vt:lpstr>
      <vt:lpstr>Retrovirus Reproduction</vt:lpstr>
      <vt:lpstr>Viral Replication</vt:lpstr>
      <vt:lpstr>Viral Replication</vt:lpstr>
      <vt:lpstr>Viral Replication</vt:lpstr>
      <vt:lpstr>Viral Replication</vt:lpstr>
      <vt:lpstr>Viral Replication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Roger</dc:creator>
  <cp:lastModifiedBy>Roger</cp:lastModifiedBy>
  <cp:revision>9</cp:revision>
  <dcterms:created xsi:type="dcterms:W3CDTF">2014-03-14T14:04:02Z</dcterms:created>
  <dcterms:modified xsi:type="dcterms:W3CDTF">2014-03-14T16:10:35Z</dcterms:modified>
</cp:coreProperties>
</file>